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64"/>
  </p:notesMasterIdLst>
  <p:sldIdLst>
    <p:sldId id="256" r:id="rId2"/>
    <p:sldId id="380" r:id="rId3"/>
    <p:sldId id="508" r:id="rId4"/>
    <p:sldId id="472" r:id="rId5"/>
    <p:sldId id="512" r:id="rId6"/>
    <p:sldId id="513" r:id="rId7"/>
    <p:sldId id="514" r:id="rId8"/>
    <p:sldId id="515" r:id="rId9"/>
    <p:sldId id="487" r:id="rId10"/>
    <p:sldId id="510" r:id="rId11"/>
    <p:sldId id="511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09" r:id="rId23"/>
    <p:sldId id="474" r:id="rId24"/>
    <p:sldId id="526" r:id="rId25"/>
    <p:sldId id="527" r:id="rId26"/>
    <p:sldId id="528" r:id="rId27"/>
    <p:sldId id="436" r:id="rId28"/>
    <p:sldId id="442" r:id="rId29"/>
    <p:sldId id="532" r:id="rId30"/>
    <p:sldId id="531" r:id="rId31"/>
    <p:sldId id="529" r:id="rId32"/>
    <p:sldId id="533" r:id="rId33"/>
    <p:sldId id="534" r:id="rId34"/>
    <p:sldId id="535" r:id="rId35"/>
    <p:sldId id="530" r:id="rId36"/>
    <p:sldId id="536" r:id="rId37"/>
    <p:sldId id="537" r:id="rId38"/>
    <p:sldId id="538" r:id="rId39"/>
    <p:sldId id="539" r:id="rId40"/>
    <p:sldId id="545" r:id="rId41"/>
    <p:sldId id="546" r:id="rId42"/>
    <p:sldId id="544" r:id="rId43"/>
    <p:sldId id="540" r:id="rId44"/>
    <p:sldId id="541" r:id="rId45"/>
    <p:sldId id="542" r:id="rId46"/>
    <p:sldId id="543" r:id="rId47"/>
    <p:sldId id="547" r:id="rId48"/>
    <p:sldId id="485" r:id="rId49"/>
    <p:sldId id="548" r:id="rId50"/>
    <p:sldId id="549" r:id="rId51"/>
    <p:sldId id="550" r:id="rId52"/>
    <p:sldId id="553" r:id="rId53"/>
    <p:sldId id="551" r:id="rId54"/>
    <p:sldId id="554" r:id="rId55"/>
    <p:sldId id="552" r:id="rId56"/>
    <p:sldId id="555" r:id="rId57"/>
    <p:sldId id="557" r:id="rId58"/>
    <p:sldId id="556" r:id="rId59"/>
    <p:sldId id="558" r:id="rId60"/>
    <p:sldId id="330" r:id="rId61"/>
    <p:sldId id="375" r:id="rId62"/>
    <p:sldId id="263" r:id="rId63"/>
  </p:sldIdLst>
  <p:sldSz cx="12192000" cy="6858000"/>
  <p:notesSz cx="6858000" cy="9144000"/>
  <p:embeddedFontLst>
    <p:embeddedFont>
      <p:font typeface="Century Gothic" panose="020B0502020202020204" pitchFamily="34" charset="0"/>
      <p:regular r:id="rId65"/>
      <p:bold r:id="rId66"/>
      <p:italic r:id="rId67"/>
      <p:boldItalic r:id="rId68"/>
    </p:embeddedFont>
    <p:embeddedFont>
      <p:font typeface="Segoe UI Light" panose="020B0502040204020203" pitchFamily="34" charset="0"/>
      <p:regular r:id="rId69"/>
      <p:italic r:id="rId70"/>
    </p:embeddedFont>
    <p:embeddedFont>
      <p:font typeface="等线" panose="02010600030101010101" pitchFamily="2" charset="-122"/>
      <p:regular r:id="rId71"/>
      <p:bold r:id="rId72"/>
    </p:embeddedFont>
    <p:embeddedFont>
      <p:font typeface="微软雅黑" panose="020B0503020204020204" pitchFamily="34" charset="-122"/>
      <p:regular r:id="rId73"/>
      <p:bold r:id="rId74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D9DADC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93"/>
  </p:normalViewPr>
  <p:slideViewPr>
    <p:cSldViewPr snapToGrid="0" snapToObjects="1">
      <p:cViewPr varScale="1">
        <p:scale>
          <a:sx n="94" d="100"/>
          <a:sy n="94" d="100"/>
        </p:scale>
        <p:origin x="213" y="87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868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29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724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5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96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551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06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30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718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10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575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688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255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238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768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65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418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819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26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1503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692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706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54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162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8151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729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772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79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9088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895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615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8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6039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950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0528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271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0843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051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0937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30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6404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812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13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783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096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8349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6703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311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3399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059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86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060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010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74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B99F00F-FC95-482C-B1F7-6A41D0225CCD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CDDA43F-E533-43F2-B999-F8C1DDCD1369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5B85C3-A5D5-4B42-B524-487F69BCA317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3F6391-54F8-4148-9868-6B6FEEA122D2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791773-BC87-4AC3-B67D-178B9BE30CA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C393B442-A911-45B8-B9B2-D8466FBCC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6827" y="72410"/>
            <a:ext cx="156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 </a:t>
            </a:r>
            <a:r>
              <a:rPr lang="zh-CN" altLang="en-US" dirty="0"/>
              <a:t>基本内容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F1F399F8-7F8F-4FD5-91A1-EEDBC18D0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3126214D-8463-4DD9-BD5D-34555F2B68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0AE461FF-210A-42D6-BE7C-3A900A4F8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E4F82383-80F7-4C97-846B-7BF5AB2DE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88D0498-F262-46DA-B389-3C5CAEB14CDB}"/>
              </a:ext>
            </a:extLst>
          </p:cNvPr>
          <p:cNvCxnSpPr>
            <a:cxnSpLocks/>
          </p:cNvCxnSpPr>
          <p:nvPr userDrawn="1"/>
        </p:nvCxnSpPr>
        <p:spPr>
          <a:xfrm>
            <a:off x="1181133" y="1429518"/>
            <a:ext cx="4060081" cy="0"/>
          </a:xfrm>
          <a:prstGeom prst="line">
            <a:avLst/>
          </a:prstGeom>
          <a:ln w="57150" cap="rnd" cmpd="sng">
            <a:gradFill>
              <a:gsLst>
                <a:gs pos="19000">
                  <a:schemeClr val="bg2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95000">
                  <a:srgbClr val="00B0F0"/>
                </a:gs>
              </a:gsLst>
              <a:lin ang="1080000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FE6F2691-0877-46BD-B498-D227F30FF8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063" y="667655"/>
            <a:ext cx="861697" cy="8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5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0C91B4-283E-4E34-A6F4-21790ADA4809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501A87-BA63-4736-B5E1-9D15B1700A06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F9E048-33BC-4937-B745-813F4455131B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6712DC1-FA3B-4116-88AE-4D22F9C00636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472870-9023-4B1D-9D48-6FFBB260804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E19D22A-C1E1-40BF-B2BE-6240AAB9E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685" y="72410"/>
            <a:ext cx="142859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9D348924-D5BD-46F4-8FC5-FA7ABB7A7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E091483-4ECF-4E7D-9481-FAA13147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2" name="文本占位符 19">
            <a:extLst>
              <a:ext uri="{FF2B5EF4-FFF2-40B4-BE49-F238E27FC236}">
                <a16:creationId xmlns:a16="http://schemas.microsoft.com/office/drawing/2014/main" id="{FB9395B4-103C-4344-AFAF-6B5CBB2CD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1E4F5A60-AB29-4034-AA19-508221B7DA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</p:spTree>
    <p:extLst>
      <p:ext uri="{BB962C8B-B14F-4D97-AF65-F5344CB8AC3E}">
        <p14:creationId xmlns:p14="http://schemas.microsoft.com/office/powerpoint/2010/main" val="271897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535391" y="5961483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2" r:id="rId4"/>
    <p:sldLayoutId id="2147483664" r:id="rId5"/>
    <p:sldLayoutId id="2147483663" r:id="rId6"/>
    <p:sldLayoutId id="2147483665" r:id="rId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7775" y="390313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进程管理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58" y="272092"/>
            <a:ext cx="12192000" cy="3522133"/>
          </a:xfrm>
          <a:prstGeom prst="rect">
            <a:avLst/>
          </a:prstGeom>
          <a:blipFill>
            <a:blip r:embed="rId3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30092-F62A-483A-BD38-5CB8E8336340}"/>
              </a:ext>
            </a:extLst>
          </p:cNvPr>
          <p:cNvSpPr txBox="1"/>
          <p:nvPr/>
        </p:nvSpPr>
        <p:spPr>
          <a:xfrm>
            <a:off x="4138374" y="5492914"/>
            <a:ext cx="389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同步与互斥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10482150" cy="3136339"/>
            <a:chOff x="1078544" y="1577390"/>
            <a:chExt cx="10482150" cy="3136339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2583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考虑等待的顾客数量，设置一个整形变量</a:t>
              </a:r>
              <a:r>
                <a:rPr lang="en-US" altLang="zh-CN" sz="2000" b="1" dirty="0"/>
                <a:t>waiting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，当一个顾客到达的时候</a:t>
              </a:r>
              <a:r>
                <a:rPr lang="en-US" altLang="zh-CN" sz="2000" b="1" dirty="0"/>
                <a:t>waiting+1</a:t>
              </a:r>
              <a:r>
                <a:rPr lang="zh-CN" altLang="en-US" sz="2000" b="1" dirty="0"/>
                <a:t>，当一个顾客理发结束后，</a:t>
              </a:r>
              <a:r>
                <a:rPr lang="en-US" altLang="zh-CN" sz="2000" b="1" dirty="0"/>
                <a:t>waiting-1</a:t>
              </a:r>
              <a:r>
                <a:rPr lang="zh-CN" altLang="en-US" sz="2000" b="1" dirty="0"/>
                <a:t>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对</a:t>
              </a:r>
              <a:r>
                <a:rPr lang="en-US" altLang="zh-CN" sz="2000" b="1" dirty="0"/>
                <a:t>waiting</a:t>
              </a:r>
              <a:r>
                <a:rPr lang="zh-CN" altLang="en-US" sz="2000" b="1" dirty="0"/>
                <a:t>的操作需要互斥的进行，因此设定一个互斥信号量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；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每一个空凳子都是临界资源，设置一个空凳子的信号量</a:t>
              </a:r>
              <a:r>
                <a:rPr lang="en-US" altLang="zh-CN" sz="2000" b="1" dirty="0"/>
                <a:t>seat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n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理发椅是一个临界资源，设置一个信号量</a:t>
              </a:r>
              <a:r>
                <a:rPr lang="en-US" altLang="zh-CN" sz="2000" b="1" dirty="0"/>
                <a:t>chair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1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顾客和理发师是同步操作，设置两个信号量，</a:t>
              </a:r>
              <a:r>
                <a:rPr lang="en-US" altLang="zh-CN" sz="2000" b="1" dirty="0"/>
                <a:t>ready</a:t>
              </a:r>
              <a:r>
                <a:rPr lang="zh-CN" altLang="en-US" sz="2000" b="1" dirty="0"/>
                <a:t>和</a:t>
              </a:r>
              <a:r>
                <a:rPr lang="en-US" altLang="zh-CN" sz="2000" b="1" dirty="0"/>
                <a:t>finish</a:t>
              </a:r>
              <a:r>
                <a:rPr lang="zh-CN" altLang="en-US" sz="2000" b="1" dirty="0"/>
                <a:t>，初值均为</a:t>
              </a:r>
              <a:r>
                <a:rPr lang="en-US" altLang="zh-CN" sz="2000" b="1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75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流程图</a:t>
              </a: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FBC8203-1196-433A-83FA-BEF1E0EE3A85}"/>
              </a:ext>
            </a:extLst>
          </p:cNvPr>
          <p:cNvSpPr/>
          <p:nvPr/>
        </p:nvSpPr>
        <p:spPr>
          <a:xfrm>
            <a:off x="2434405" y="2695419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理发师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F36FD58-240E-4A9F-B39B-A8C1D4EC1C32}"/>
              </a:ext>
            </a:extLst>
          </p:cNvPr>
          <p:cNvSpPr/>
          <p:nvPr/>
        </p:nvSpPr>
        <p:spPr>
          <a:xfrm>
            <a:off x="1534459" y="3367356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判断是否有顾客就绪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183EAB6-79E8-476E-BCB4-8AF6F3DCFE0A}"/>
              </a:ext>
            </a:extLst>
          </p:cNvPr>
          <p:cNvSpPr/>
          <p:nvPr/>
        </p:nvSpPr>
        <p:spPr>
          <a:xfrm>
            <a:off x="2240380" y="4063469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9DEFDFD-6030-46A4-B1D1-DEC1E539C479}"/>
              </a:ext>
            </a:extLst>
          </p:cNvPr>
          <p:cNvSpPr/>
          <p:nvPr/>
        </p:nvSpPr>
        <p:spPr>
          <a:xfrm>
            <a:off x="1534459" y="4780735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通知顾客理发完成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ACD4905-279B-4F4D-9CC0-1721CF67FF96}"/>
              </a:ext>
            </a:extLst>
          </p:cNvPr>
          <p:cNvCxnSpPr/>
          <p:nvPr/>
        </p:nvCxnSpPr>
        <p:spPr>
          <a:xfrm>
            <a:off x="2987134" y="3131831"/>
            <a:ext cx="0" cy="2355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7028C6-3B74-4530-855D-D4E8CA9C2004}"/>
              </a:ext>
            </a:extLst>
          </p:cNvPr>
          <p:cNvCxnSpPr/>
          <p:nvPr/>
        </p:nvCxnSpPr>
        <p:spPr>
          <a:xfrm>
            <a:off x="2987134" y="3803768"/>
            <a:ext cx="0" cy="2597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33F37B-92B9-46FC-B2E4-E6B65D9929EE}"/>
              </a:ext>
            </a:extLst>
          </p:cNvPr>
          <p:cNvCxnSpPr/>
          <p:nvPr/>
        </p:nvCxnSpPr>
        <p:spPr>
          <a:xfrm>
            <a:off x="2987134" y="4499881"/>
            <a:ext cx="0" cy="2597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6CDD603-8B84-42E9-97EA-D2352EBBE168}"/>
              </a:ext>
            </a:extLst>
          </p:cNvPr>
          <p:cNvSpPr/>
          <p:nvPr/>
        </p:nvSpPr>
        <p:spPr>
          <a:xfrm>
            <a:off x="7688047" y="957002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顾客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9AEE007-F39B-4E59-AA60-61CF7CAFBC53}"/>
              </a:ext>
            </a:extLst>
          </p:cNvPr>
          <p:cNvSpPr/>
          <p:nvPr/>
        </p:nvSpPr>
        <p:spPr>
          <a:xfrm>
            <a:off x="6788101" y="1669254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店内顾客</a:t>
            </a:r>
            <a:r>
              <a:rPr lang="en-US" altLang="zh-CN" b="1" dirty="0"/>
              <a:t>&gt;n</a:t>
            </a:r>
            <a:r>
              <a:rPr lang="zh-CN" altLang="en-US" b="1" dirty="0"/>
              <a:t>，离开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E6EB513-AB8B-43F8-9A05-D09BE467E41D}"/>
              </a:ext>
            </a:extLst>
          </p:cNvPr>
          <p:cNvSpPr/>
          <p:nvPr/>
        </p:nvSpPr>
        <p:spPr>
          <a:xfrm>
            <a:off x="7494022" y="3093758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找凳子坐下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CA7596C-7C86-4D13-86AB-C4B11F63F288}"/>
              </a:ext>
            </a:extLst>
          </p:cNvPr>
          <p:cNvSpPr/>
          <p:nvPr/>
        </p:nvSpPr>
        <p:spPr>
          <a:xfrm>
            <a:off x="6717878" y="3806010"/>
            <a:ext cx="30457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找到理发椅坐下，释放凳子</a:t>
            </a:r>
            <a:endParaRPr lang="en-US" altLang="zh-CN" b="1" dirty="0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D88EA70-45D7-413E-9F17-3BC882CECCD2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8240776" y="1393414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6643EF0-9930-4CB3-8B1D-8C668EFA3CD2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>
            <a:off x="8240776" y="2105666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4B986E3-3457-4416-9335-21A310DDF4C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8240776" y="3530170"/>
            <a:ext cx="1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4685E7A-41E9-441F-B80A-38CEFE0A0079}"/>
              </a:ext>
            </a:extLst>
          </p:cNvPr>
          <p:cNvSpPr/>
          <p:nvPr/>
        </p:nvSpPr>
        <p:spPr>
          <a:xfrm>
            <a:off x="6717878" y="5230514"/>
            <a:ext cx="30457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离开理发椅</a:t>
            </a:r>
            <a:endParaRPr lang="en-US" altLang="zh-CN" b="1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4DD1B9A-9C15-47A7-A0CC-A7D0ECF07CA3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flipH="1">
            <a:off x="8240776" y="5666926"/>
            <a:ext cx="1" cy="3086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51ECCC5-0728-4350-A810-B0C48242652D}"/>
              </a:ext>
            </a:extLst>
          </p:cNvPr>
          <p:cNvSpPr/>
          <p:nvPr/>
        </p:nvSpPr>
        <p:spPr>
          <a:xfrm>
            <a:off x="7790803" y="2381506"/>
            <a:ext cx="899946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n+1</a:t>
            </a:r>
            <a:endParaRPr lang="zh-CN" altLang="en-US" b="1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132455A-0E0E-4411-85BF-16F7C229B60A}"/>
              </a:ext>
            </a:extLst>
          </p:cNvPr>
          <p:cNvCxnSpPr>
            <a:cxnSpLocks/>
            <a:stCxn id="37" idx="2"/>
            <a:endCxn id="30" idx="0"/>
          </p:cNvCxnSpPr>
          <p:nvPr/>
        </p:nvCxnSpPr>
        <p:spPr>
          <a:xfrm>
            <a:off x="8240776" y="2817918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9DF8F7C-84FE-47C3-A7AC-88DB8A9B137D}"/>
              </a:ext>
            </a:extLst>
          </p:cNvPr>
          <p:cNvSpPr/>
          <p:nvPr/>
        </p:nvSpPr>
        <p:spPr>
          <a:xfrm>
            <a:off x="7386314" y="5975526"/>
            <a:ext cx="170892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离店，</a:t>
            </a:r>
            <a:r>
              <a:rPr lang="en-US" altLang="zh-CN" b="1" dirty="0"/>
              <a:t>n-1</a:t>
            </a:r>
            <a:endParaRPr lang="zh-CN" altLang="en-US" b="1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76DDDAE-1CD0-43B3-8B7F-C60D4E02F1AC}"/>
              </a:ext>
            </a:extLst>
          </p:cNvPr>
          <p:cNvSpPr/>
          <p:nvPr/>
        </p:nvSpPr>
        <p:spPr>
          <a:xfrm>
            <a:off x="7500110" y="4518262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D80E2E3-F28D-4F1F-B7BE-14217FE35596}"/>
              </a:ext>
            </a:extLst>
          </p:cNvPr>
          <p:cNvCxnSpPr>
            <a:cxnSpLocks/>
            <a:stCxn id="31" idx="2"/>
            <a:endCxn id="53" idx="0"/>
          </p:cNvCxnSpPr>
          <p:nvPr/>
        </p:nvCxnSpPr>
        <p:spPr>
          <a:xfrm>
            <a:off x="8240777" y="4242422"/>
            <a:ext cx="6087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75F0B5B-083E-443C-9007-FB9F2623CB83}"/>
              </a:ext>
            </a:extLst>
          </p:cNvPr>
          <p:cNvCxnSpPr>
            <a:cxnSpLocks/>
            <a:stCxn id="53" idx="2"/>
            <a:endCxn id="35" idx="0"/>
          </p:cNvCxnSpPr>
          <p:nvPr/>
        </p:nvCxnSpPr>
        <p:spPr>
          <a:xfrm flipH="1">
            <a:off x="8240777" y="4954674"/>
            <a:ext cx="6087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CF973AD1-FC9A-42CB-AD63-B63F7F3B72B5}"/>
              </a:ext>
            </a:extLst>
          </p:cNvPr>
          <p:cNvSpPr txBox="1"/>
          <p:nvPr/>
        </p:nvSpPr>
        <p:spPr>
          <a:xfrm>
            <a:off x="6136320" y="1160864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6EA7FD6-7EB2-4E07-B994-935161B34A54}"/>
              </a:ext>
            </a:extLst>
          </p:cNvPr>
          <p:cNvSpPr txBox="1"/>
          <p:nvPr/>
        </p:nvSpPr>
        <p:spPr>
          <a:xfrm>
            <a:off x="6136320" y="2651547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203AF2-5120-4E90-AE68-12FE50853244}"/>
              </a:ext>
            </a:extLst>
          </p:cNvPr>
          <p:cNvSpPr txBox="1"/>
          <p:nvPr/>
        </p:nvSpPr>
        <p:spPr>
          <a:xfrm>
            <a:off x="6056805" y="5562833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14E3833-042D-4ED3-AB50-4F3214F2FB99}"/>
              </a:ext>
            </a:extLst>
          </p:cNvPr>
          <p:cNvSpPr txBox="1"/>
          <p:nvPr/>
        </p:nvSpPr>
        <p:spPr>
          <a:xfrm>
            <a:off x="6056805" y="6188175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37C34A8-6D83-4E7C-8DDD-E9033F5FF588}"/>
              </a:ext>
            </a:extLst>
          </p:cNvPr>
          <p:cNvSpPr txBox="1"/>
          <p:nvPr/>
        </p:nvSpPr>
        <p:spPr>
          <a:xfrm>
            <a:off x="9169910" y="3002916"/>
            <a:ext cx="104708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P(seat)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28994F0-E5A5-452E-8E1E-79554821A5DE}"/>
              </a:ext>
            </a:extLst>
          </p:cNvPr>
          <p:cNvSpPr txBox="1"/>
          <p:nvPr/>
        </p:nvSpPr>
        <p:spPr>
          <a:xfrm>
            <a:off x="9947745" y="3686371"/>
            <a:ext cx="108234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V(seat)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5EE0BB5-E43A-4836-98E7-93E632DB8187}"/>
              </a:ext>
            </a:extLst>
          </p:cNvPr>
          <p:cNvSpPr txBox="1"/>
          <p:nvPr/>
        </p:nvSpPr>
        <p:spPr>
          <a:xfrm>
            <a:off x="5646171" y="3727405"/>
            <a:ext cx="115448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P(chair)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944868A-F4E9-44D9-BD11-39B9D99F75BB}"/>
              </a:ext>
            </a:extLst>
          </p:cNvPr>
          <p:cNvSpPr txBox="1"/>
          <p:nvPr/>
        </p:nvSpPr>
        <p:spPr>
          <a:xfrm>
            <a:off x="9763675" y="5172432"/>
            <a:ext cx="118974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V(chair)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02E717E-30AF-401F-A9A9-DE11502AD5E3}"/>
              </a:ext>
            </a:extLst>
          </p:cNvPr>
          <p:cNvSpPr txBox="1"/>
          <p:nvPr/>
        </p:nvSpPr>
        <p:spPr>
          <a:xfrm>
            <a:off x="6348904" y="4300504"/>
            <a:ext cx="129394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860266-3602-401A-841B-3C59A4DAA9E6}"/>
              </a:ext>
            </a:extLst>
          </p:cNvPr>
          <p:cNvSpPr txBox="1"/>
          <p:nvPr/>
        </p:nvSpPr>
        <p:spPr>
          <a:xfrm>
            <a:off x="219752" y="3313377"/>
            <a:ext cx="125867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9A76A73-56FA-4D61-A2A4-180AA0C06A54}"/>
              </a:ext>
            </a:extLst>
          </p:cNvPr>
          <p:cNvSpPr txBox="1"/>
          <p:nvPr/>
        </p:nvSpPr>
        <p:spPr>
          <a:xfrm>
            <a:off x="219752" y="4751694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3B55C9A-075F-4A88-AD84-449D563A7109}"/>
              </a:ext>
            </a:extLst>
          </p:cNvPr>
          <p:cNvSpPr txBox="1"/>
          <p:nvPr/>
        </p:nvSpPr>
        <p:spPr>
          <a:xfrm>
            <a:off x="6346842" y="4856351"/>
            <a:ext cx="113845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伪代码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465A3EC-7167-484F-8F88-A8A438AED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69" y="2272674"/>
            <a:ext cx="4863145" cy="45244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AFC1B4-1600-431C-8F8B-EA0BF3C55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232" y="0"/>
            <a:ext cx="5152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0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407083"/>
            <a:chOff x="1078544" y="1577390"/>
            <a:chExt cx="10482150" cy="140708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关系分析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87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理发师和顾客，同步关系（交替关系）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顾客和顾客，互斥关系（没进门的抢凳子，有凳子的抢椅子）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078544" y="3095982"/>
            <a:ext cx="10482150" cy="2767007"/>
            <a:chOff x="1078544" y="1577390"/>
            <a:chExt cx="10482150" cy="2767007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821332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整理思路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2214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将理发椅、凳子、顾客数量统一为一个变量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因为顾客来了自然优先占用理发椅，其次是凳子，再次就是离开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因此可以将顾客的数量上线设置为理发椅与凳子的和（</a:t>
              </a:r>
              <a:r>
                <a:rPr lang="en-US" altLang="zh-CN" sz="2000" b="1" dirty="0"/>
                <a:t>n+1</a:t>
              </a:r>
              <a:r>
                <a:rPr lang="zh-CN" altLang="en-US" sz="2000" b="1" dirty="0"/>
                <a:t>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当顾客数量达到次值以后，再有顾客到达就离开了。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每个凳子都是理发椅，理发师不停的为不同座位上的顾客理发。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00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10482150" cy="2762904"/>
            <a:chOff x="1078544" y="1577390"/>
            <a:chExt cx="10482150" cy="276290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22103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只需要一个表示座位的整形变量</a:t>
              </a:r>
              <a:r>
                <a:rPr lang="en-US" altLang="zh-CN" sz="2000" b="1" dirty="0"/>
                <a:t>chairs</a:t>
              </a:r>
              <a:r>
                <a:rPr lang="zh-CN" altLang="en-US" sz="2000" b="1" dirty="0"/>
                <a:t>，初始值为</a:t>
              </a:r>
              <a:r>
                <a:rPr lang="en-US" altLang="zh-CN" sz="2000" b="1" dirty="0"/>
                <a:t>n+1</a:t>
              </a:r>
              <a:r>
                <a:rPr lang="zh-CN" altLang="en-US" sz="2000" b="1" dirty="0"/>
                <a:t>，用来判断顾客是否离开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Chairs</a:t>
              </a:r>
              <a:r>
                <a:rPr lang="zh-CN" altLang="en-US" sz="2000" b="1" dirty="0"/>
                <a:t>也需要互斥访问，设互斥信号量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，初始值为</a:t>
              </a:r>
              <a:r>
                <a:rPr lang="en-US" altLang="zh-CN" sz="2000" b="1" dirty="0"/>
                <a:t>1.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记录顾客数量的信号量</a:t>
              </a:r>
              <a:r>
                <a:rPr lang="en-US" altLang="zh-CN" sz="2000" b="1" dirty="0"/>
                <a:t>ready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0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记录理发师状态的信号量</a:t>
              </a:r>
              <a:r>
                <a:rPr lang="en-US" altLang="zh-CN" sz="2000" b="1" dirty="0"/>
                <a:t>finish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1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1180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流程图</a:t>
              </a: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FBC8203-1196-433A-83FA-BEF1E0EE3A85}"/>
              </a:ext>
            </a:extLst>
          </p:cNvPr>
          <p:cNvSpPr/>
          <p:nvPr/>
        </p:nvSpPr>
        <p:spPr>
          <a:xfrm>
            <a:off x="2667083" y="2695419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理发师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F36FD58-240E-4A9F-B39B-A8C1D4EC1C32}"/>
              </a:ext>
            </a:extLst>
          </p:cNvPr>
          <p:cNvSpPr/>
          <p:nvPr/>
        </p:nvSpPr>
        <p:spPr>
          <a:xfrm>
            <a:off x="1767137" y="3367356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判断是否有顾客就绪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183EAB6-79E8-476E-BCB4-8AF6F3DCFE0A}"/>
              </a:ext>
            </a:extLst>
          </p:cNvPr>
          <p:cNvSpPr/>
          <p:nvPr/>
        </p:nvSpPr>
        <p:spPr>
          <a:xfrm>
            <a:off x="2473058" y="4063469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9DEFDFD-6030-46A4-B1D1-DEC1E539C479}"/>
              </a:ext>
            </a:extLst>
          </p:cNvPr>
          <p:cNvSpPr/>
          <p:nvPr/>
        </p:nvSpPr>
        <p:spPr>
          <a:xfrm>
            <a:off x="1767137" y="6379498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通知顾客理发完成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ACD4905-279B-4F4D-9CC0-1721CF67FF96}"/>
              </a:ext>
            </a:extLst>
          </p:cNvPr>
          <p:cNvCxnSpPr/>
          <p:nvPr/>
        </p:nvCxnSpPr>
        <p:spPr>
          <a:xfrm>
            <a:off x="3219812" y="3131831"/>
            <a:ext cx="0" cy="2355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7028C6-3B74-4530-855D-D4E8CA9C2004}"/>
              </a:ext>
            </a:extLst>
          </p:cNvPr>
          <p:cNvCxnSpPr/>
          <p:nvPr/>
        </p:nvCxnSpPr>
        <p:spPr>
          <a:xfrm>
            <a:off x="3219812" y="3803768"/>
            <a:ext cx="0" cy="2597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33F37B-92B9-46FC-B2E4-E6B65D9929EE}"/>
              </a:ext>
            </a:extLst>
          </p:cNvPr>
          <p:cNvCxnSpPr>
            <a:cxnSpLocks/>
            <a:stCxn id="39" idx="2"/>
            <a:endCxn id="22" idx="0"/>
          </p:cNvCxnSpPr>
          <p:nvPr/>
        </p:nvCxnSpPr>
        <p:spPr>
          <a:xfrm>
            <a:off x="3219450" y="6069724"/>
            <a:ext cx="362" cy="3097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6CDD603-8B84-42E9-97EA-D2352EBBE168}"/>
              </a:ext>
            </a:extLst>
          </p:cNvPr>
          <p:cNvSpPr/>
          <p:nvPr/>
        </p:nvSpPr>
        <p:spPr>
          <a:xfrm>
            <a:off x="8353566" y="2136230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顾客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9AEE007-F39B-4E59-AA60-61CF7CAFBC53}"/>
              </a:ext>
            </a:extLst>
          </p:cNvPr>
          <p:cNvSpPr/>
          <p:nvPr/>
        </p:nvSpPr>
        <p:spPr>
          <a:xfrm>
            <a:off x="7453620" y="2848482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店内座位小于</a:t>
            </a:r>
            <a:r>
              <a:rPr lang="en-US" altLang="zh-CN" b="1" dirty="0"/>
              <a:t>1</a:t>
            </a:r>
            <a:r>
              <a:rPr lang="zh-CN" altLang="en-US" b="1" dirty="0"/>
              <a:t>，离开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E6EB513-AB8B-43F8-9A05-D09BE467E41D}"/>
              </a:ext>
            </a:extLst>
          </p:cNvPr>
          <p:cNvSpPr/>
          <p:nvPr/>
        </p:nvSpPr>
        <p:spPr>
          <a:xfrm>
            <a:off x="8159541" y="4272986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找凳子坐下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D88EA70-45D7-413E-9F17-3BC882CECCD2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8906295" y="2572642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6643EF0-9930-4CB3-8B1D-8C668EFA3CD2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8904320" y="3284894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4B986E3-3457-4416-9335-21A310DDF4C7}"/>
              </a:ext>
            </a:extLst>
          </p:cNvPr>
          <p:cNvCxnSpPr>
            <a:cxnSpLocks/>
            <a:stCxn id="30" idx="2"/>
            <a:endCxn id="53" idx="0"/>
          </p:cNvCxnSpPr>
          <p:nvPr/>
        </p:nvCxnSpPr>
        <p:spPr>
          <a:xfrm>
            <a:off x="8906295" y="4709398"/>
            <a:ext cx="6088" cy="5811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4685E7A-41E9-441F-B80A-38CEFE0A0079}"/>
              </a:ext>
            </a:extLst>
          </p:cNvPr>
          <p:cNvSpPr/>
          <p:nvPr/>
        </p:nvSpPr>
        <p:spPr>
          <a:xfrm>
            <a:off x="1696914" y="4897642"/>
            <a:ext cx="30457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清扫战场</a:t>
            </a:r>
            <a:endParaRPr lang="en-US" altLang="zh-CN" b="1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4DD1B9A-9C15-47A7-A0CC-A7D0ECF07CA3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flipH="1">
            <a:off x="3219450" y="5334054"/>
            <a:ext cx="363" cy="2992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51ECCC5-0728-4350-A810-B0C48242652D}"/>
              </a:ext>
            </a:extLst>
          </p:cNvPr>
          <p:cNvSpPr/>
          <p:nvPr/>
        </p:nvSpPr>
        <p:spPr>
          <a:xfrm>
            <a:off x="8322971" y="3560734"/>
            <a:ext cx="11626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chair-1</a:t>
            </a:r>
            <a:endParaRPr lang="zh-CN" altLang="en-US" b="1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132455A-0E0E-4411-85BF-16F7C229B60A}"/>
              </a:ext>
            </a:extLst>
          </p:cNvPr>
          <p:cNvCxnSpPr>
            <a:cxnSpLocks/>
            <a:stCxn id="37" idx="2"/>
            <a:endCxn id="30" idx="0"/>
          </p:cNvCxnSpPr>
          <p:nvPr/>
        </p:nvCxnSpPr>
        <p:spPr>
          <a:xfrm>
            <a:off x="8904320" y="3997146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9DF8F7C-84FE-47C3-A7AC-88DB8A9B137D}"/>
              </a:ext>
            </a:extLst>
          </p:cNvPr>
          <p:cNvSpPr/>
          <p:nvPr/>
        </p:nvSpPr>
        <p:spPr>
          <a:xfrm>
            <a:off x="2276475" y="5633312"/>
            <a:ext cx="1885949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离店，</a:t>
            </a:r>
            <a:r>
              <a:rPr lang="en-US" altLang="zh-CN" b="1" dirty="0"/>
              <a:t>chair+1</a:t>
            </a:r>
            <a:endParaRPr lang="zh-CN" altLang="en-US" b="1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76DDDAE-1CD0-43B3-8B7F-C60D4E02F1AC}"/>
              </a:ext>
            </a:extLst>
          </p:cNvPr>
          <p:cNvSpPr/>
          <p:nvPr/>
        </p:nvSpPr>
        <p:spPr>
          <a:xfrm>
            <a:off x="8165629" y="5290567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75F0B5B-083E-443C-9007-FB9F2623CB83}"/>
              </a:ext>
            </a:extLst>
          </p:cNvPr>
          <p:cNvCxnSpPr>
            <a:cxnSpLocks/>
            <a:stCxn id="19" idx="2"/>
            <a:endCxn id="35" idx="0"/>
          </p:cNvCxnSpPr>
          <p:nvPr/>
        </p:nvCxnSpPr>
        <p:spPr>
          <a:xfrm>
            <a:off x="3219812" y="4499881"/>
            <a:ext cx="1" cy="397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CF973AD1-FC9A-42CB-AD63-B63F7F3B72B5}"/>
              </a:ext>
            </a:extLst>
          </p:cNvPr>
          <p:cNvSpPr txBox="1"/>
          <p:nvPr/>
        </p:nvSpPr>
        <p:spPr>
          <a:xfrm>
            <a:off x="6801839" y="2340092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6EA7FD6-7EB2-4E07-B994-935161B34A54}"/>
              </a:ext>
            </a:extLst>
          </p:cNvPr>
          <p:cNvSpPr txBox="1"/>
          <p:nvPr/>
        </p:nvSpPr>
        <p:spPr>
          <a:xfrm>
            <a:off x="6801839" y="3830775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203AF2-5120-4E90-AE68-12FE50853244}"/>
              </a:ext>
            </a:extLst>
          </p:cNvPr>
          <p:cNvSpPr txBox="1"/>
          <p:nvPr/>
        </p:nvSpPr>
        <p:spPr>
          <a:xfrm>
            <a:off x="1544215" y="5232485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14E3833-042D-4ED3-AB50-4F3214F2FB99}"/>
              </a:ext>
            </a:extLst>
          </p:cNvPr>
          <p:cNvSpPr txBox="1"/>
          <p:nvPr/>
        </p:nvSpPr>
        <p:spPr>
          <a:xfrm>
            <a:off x="1544215" y="5857827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02E717E-30AF-401F-A9A9-DE11502AD5E3}"/>
              </a:ext>
            </a:extLst>
          </p:cNvPr>
          <p:cNvSpPr txBox="1"/>
          <p:nvPr/>
        </p:nvSpPr>
        <p:spPr>
          <a:xfrm>
            <a:off x="7014423" y="4756884"/>
            <a:ext cx="129394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860266-3602-401A-841B-3C59A4DAA9E6}"/>
              </a:ext>
            </a:extLst>
          </p:cNvPr>
          <p:cNvSpPr txBox="1"/>
          <p:nvPr/>
        </p:nvSpPr>
        <p:spPr>
          <a:xfrm>
            <a:off x="219752" y="3313377"/>
            <a:ext cx="125867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9A76A73-56FA-4D61-A2A4-180AA0C06A54}"/>
              </a:ext>
            </a:extLst>
          </p:cNvPr>
          <p:cNvSpPr txBox="1"/>
          <p:nvPr/>
        </p:nvSpPr>
        <p:spPr>
          <a:xfrm>
            <a:off x="219752" y="6296377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3B55C9A-075F-4A88-AD84-449D563A7109}"/>
              </a:ext>
            </a:extLst>
          </p:cNvPr>
          <p:cNvSpPr txBox="1"/>
          <p:nvPr/>
        </p:nvSpPr>
        <p:spPr>
          <a:xfrm>
            <a:off x="7092168" y="5541085"/>
            <a:ext cx="113845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72" grpId="0"/>
      <p:bldP spid="73" grpId="0"/>
      <p:bldP spid="74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伪代码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26D1F72-718B-4AD0-9A77-79F0F12F7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92" y="810532"/>
            <a:ext cx="5400000" cy="1276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ACEC1E-FD77-4694-862F-4FE6A27D3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557" y="3085564"/>
            <a:ext cx="4038095" cy="33714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51D7F4-3A21-4716-9048-5894F4193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831" y="2272674"/>
            <a:ext cx="4000000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8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916E1F-69A5-469D-9439-24A28AF00B3B}"/>
              </a:ext>
            </a:extLst>
          </p:cNvPr>
          <p:cNvSpPr txBox="1"/>
          <p:nvPr/>
        </p:nvSpPr>
        <p:spPr>
          <a:xfrm>
            <a:off x="1081740" y="1616518"/>
            <a:ext cx="5663730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问题再升级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n</a:t>
            </a:r>
            <a:r>
              <a:rPr lang="zh-CN" altLang="en-US" sz="2400" b="1" dirty="0"/>
              <a:t>个理发师，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个理发椅，</a:t>
            </a:r>
            <a:r>
              <a:rPr lang="en-US" altLang="zh-CN" sz="2400" b="1" dirty="0"/>
              <a:t>k</a:t>
            </a:r>
            <a:r>
              <a:rPr lang="zh-CN" altLang="en-US" sz="2400" b="1" dirty="0"/>
              <a:t>个凳子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809D33-840F-4076-8BB2-690BFFF173C7}"/>
              </a:ext>
            </a:extLst>
          </p:cNvPr>
          <p:cNvGrpSpPr/>
          <p:nvPr/>
        </p:nvGrpSpPr>
        <p:grpSpPr>
          <a:xfrm>
            <a:off x="4014449" y="3211368"/>
            <a:ext cx="754546" cy="913030"/>
            <a:chOff x="8519831" y="2515970"/>
            <a:chExt cx="754546" cy="91303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2BF642D-CDF2-40F2-AED9-C428FB3F675C}"/>
                </a:ext>
              </a:extLst>
            </p:cNvPr>
            <p:cNvCxnSpPr/>
            <p:nvPr/>
          </p:nvCxnSpPr>
          <p:spPr>
            <a:xfrm>
              <a:off x="8519831" y="2984739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7A9DB0F-E240-4382-8FAA-1FA7148F244D}"/>
                </a:ext>
              </a:extLst>
            </p:cNvPr>
            <p:cNvGrpSpPr/>
            <p:nvPr/>
          </p:nvGrpSpPr>
          <p:grpSpPr>
            <a:xfrm>
              <a:off x="8690072" y="2984739"/>
              <a:ext cx="414064" cy="444261"/>
              <a:chOff x="8686802" y="2984739"/>
              <a:chExt cx="414064" cy="444261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CF134E9-1C3C-4735-9954-2741D355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6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8E22657D-19B1-441F-93C7-59105982F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2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DAECA1C-F5F7-401D-BA18-DFA1BE72E59A}"/>
                </a:ext>
              </a:extLst>
            </p:cNvPr>
            <p:cNvGrpSpPr/>
            <p:nvPr/>
          </p:nvGrpSpPr>
          <p:grpSpPr>
            <a:xfrm>
              <a:off x="8809800" y="2528224"/>
              <a:ext cx="174609" cy="444261"/>
              <a:chOff x="8822740" y="2528224"/>
              <a:chExt cx="174609" cy="44426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3D358BF-C10B-4B98-843B-848DA4E6E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740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507D6B4-7D6C-4800-BDA2-9E387F02E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349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D8E955F-C0F7-4B56-B34F-BAC1361CA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900" y="2515970"/>
              <a:ext cx="350409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BC73E7-6A88-4ADC-9DBE-D54345E3BD1B}"/>
              </a:ext>
            </a:extLst>
          </p:cNvPr>
          <p:cNvGrpSpPr/>
          <p:nvPr/>
        </p:nvGrpSpPr>
        <p:grpSpPr>
          <a:xfrm>
            <a:off x="5967010" y="3251904"/>
            <a:ext cx="754546" cy="456515"/>
            <a:chOff x="9779288" y="2972485"/>
            <a:chExt cx="754546" cy="45651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A26A18C-08E2-4832-A8CF-084E1A64F8B6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A8156A-44C9-4489-9478-F34805F1E4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D24CB33-E9DA-4E23-B7CD-552299191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92D4ED12-4493-45FA-95B4-DBF08EB0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10" y="4020981"/>
            <a:ext cx="753248" cy="7444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8E13DF-D83E-456F-A65A-92AB07E0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066" y="3673276"/>
            <a:ext cx="1471260" cy="1337509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AA7AF1F4-5FCA-4C68-8226-BA25770A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60" y="3673275"/>
            <a:ext cx="1471260" cy="1337509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A8962BF-B360-465C-B9ED-7A2654C6ACFD}"/>
              </a:ext>
            </a:extLst>
          </p:cNvPr>
          <p:cNvGrpSpPr/>
          <p:nvPr/>
        </p:nvGrpSpPr>
        <p:grpSpPr>
          <a:xfrm>
            <a:off x="5957246" y="4132564"/>
            <a:ext cx="754546" cy="456515"/>
            <a:chOff x="9779288" y="2972485"/>
            <a:chExt cx="754546" cy="456515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BD69E69-4315-4DA5-986C-25C812281AD0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9D1BF2D-899F-47AD-A18B-5AC0736FC2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368CAF3-6B19-4FC8-9AA5-D7176362C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082EB51-7733-4C9B-99DC-6BDE1C514ED7}"/>
              </a:ext>
            </a:extLst>
          </p:cNvPr>
          <p:cNvGrpSpPr/>
          <p:nvPr/>
        </p:nvGrpSpPr>
        <p:grpSpPr>
          <a:xfrm>
            <a:off x="5967010" y="5013224"/>
            <a:ext cx="754546" cy="456515"/>
            <a:chOff x="9779288" y="2972485"/>
            <a:chExt cx="754546" cy="45651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503E781-7906-4AF8-BC03-2F17371B2985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8D49244A-4F51-446E-9371-22340DA1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1BE9F30D-5588-4358-B55C-127221A201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E590892-08E0-4AED-941E-BB5E44570B21}"/>
              </a:ext>
            </a:extLst>
          </p:cNvPr>
          <p:cNvGrpSpPr/>
          <p:nvPr/>
        </p:nvGrpSpPr>
        <p:grpSpPr>
          <a:xfrm>
            <a:off x="4021332" y="4554270"/>
            <a:ext cx="754546" cy="913030"/>
            <a:chOff x="8519831" y="2515970"/>
            <a:chExt cx="754546" cy="913030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E88F2B5-99E7-430F-82E8-32DD7DF9EB8C}"/>
                </a:ext>
              </a:extLst>
            </p:cNvPr>
            <p:cNvCxnSpPr/>
            <p:nvPr/>
          </p:nvCxnSpPr>
          <p:spPr>
            <a:xfrm>
              <a:off x="8519831" y="2984739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9C1F9296-C6D1-424C-8BF5-6DEC29F045C4}"/>
                </a:ext>
              </a:extLst>
            </p:cNvPr>
            <p:cNvGrpSpPr/>
            <p:nvPr/>
          </p:nvGrpSpPr>
          <p:grpSpPr>
            <a:xfrm>
              <a:off x="8690072" y="2984739"/>
              <a:ext cx="414064" cy="444261"/>
              <a:chOff x="8686802" y="2984739"/>
              <a:chExt cx="414064" cy="444261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9C81FD62-4D29-4332-A330-51D408004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6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2AB4217-39B5-479D-8E5A-EE62C8928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2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878B474-4A4B-4647-9B43-55EE5449A1B3}"/>
                </a:ext>
              </a:extLst>
            </p:cNvPr>
            <p:cNvGrpSpPr/>
            <p:nvPr/>
          </p:nvGrpSpPr>
          <p:grpSpPr>
            <a:xfrm>
              <a:off x="8809800" y="2528224"/>
              <a:ext cx="174609" cy="444261"/>
              <a:chOff x="8822740" y="2528224"/>
              <a:chExt cx="174609" cy="444261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E352F51E-E7AC-4F58-841E-218B0685AD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740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A2BDF815-2568-420B-872F-3698E6756E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349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1D5CA3E-E2EB-4B4A-9C5E-A7738AA47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900" y="2515970"/>
              <a:ext cx="350409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19FC3F02-39A0-4AD0-AE09-A7263CF9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24" y="2963997"/>
            <a:ext cx="753248" cy="74442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D1FF1CBB-793F-4D1F-A319-BB818204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24" y="5077965"/>
            <a:ext cx="753248" cy="7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2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10482150" cy="4994284"/>
            <a:chOff x="1078544" y="1577390"/>
            <a:chExt cx="10482150" cy="499428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4441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也需要一个表示座位的整形变量</a:t>
              </a:r>
              <a:r>
                <a:rPr lang="en-US" altLang="zh-CN" sz="2000" b="1" dirty="0"/>
                <a:t>seat</a:t>
              </a:r>
              <a:r>
                <a:rPr lang="zh-CN" altLang="en-US" sz="2000" b="1" dirty="0"/>
                <a:t>，初始值为</a:t>
              </a:r>
              <a:r>
                <a:rPr lang="en-US" altLang="zh-CN" sz="2000" b="1" dirty="0" err="1"/>
                <a:t>m+k</a:t>
              </a:r>
              <a:r>
                <a:rPr lang="zh-CN" altLang="en-US" sz="2000" b="1" dirty="0"/>
                <a:t>，用来判断顾客是否离开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Chairs</a:t>
              </a:r>
              <a:r>
                <a:rPr lang="zh-CN" altLang="en-US" sz="2000" b="1" dirty="0"/>
                <a:t>也需要互斥访问，设互斥信号量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，初始值为</a:t>
              </a:r>
              <a:r>
                <a:rPr lang="en-US" altLang="zh-CN" sz="2000" b="1" dirty="0"/>
                <a:t>1.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记录顾客数量的信号量</a:t>
              </a:r>
              <a:r>
                <a:rPr lang="en-US" altLang="zh-CN" sz="2000" b="1" dirty="0"/>
                <a:t>ready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0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记录理发师状态的信号量</a:t>
              </a:r>
              <a:r>
                <a:rPr lang="en-US" altLang="zh-CN" sz="2000" b="1" dirty="0"/>
                <a:t>finish</a:t>
              </a:r>
              <a:r>
                <a:rPr lang="zh-CN" altLang="en-US" sz="2000" b="1" dirty="0"/>
                <a:t>，初值为</a:t>
              </a:r>
              <a:r>
                <a:rPr lang="en-US" altLang="zh-CN" sz="2000" b="1" dirty="0"/>
                <a:t>n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之前理发师一定小于等于理发椅的数量，现在不一定了。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因此只有获得理发椅的顾客才能叫理发师理发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用</a:t>
              </a:r>
              <a:r>
                <a:rPr lang="en-US" altLang="zh-CN" sz="2000" b="1" dirty="0"/>
                <a:t>chairs</a:t>
              </a:r>
              <a:r>
                <a:rPr lang="zh-CN" altLang="en-US" sz="2000" b="1" dirty="0"/>
                <a:t>控制进入理发店的人数后，进来的人就抢理发椅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抢不到的在凳子上等待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需要记录理发椅数量的信号量</a:t>
              </a:r>
              <a:r>
                <a:rPr lang="en-US" altLang="zh-CN" sz="2000" b="1" dirty="0"/>
                <a:t>chair</a:t>
              </a:r>
              <a:r>
                <a:rPr lang="zh-CN" altLang="en-US" sz="2000" b="1" dirty="0"/>
                <a:t>，初始值为</a:t>
              </a:r>
              <a:r>
                <a:rPr lang="en-US" altLang="zh-CN" sz="2000" b="1" dirty="0"/>
                <a:t>n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4810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流程图</a:t>
              </a: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FBC8203-1196-433A-83FA-BEF1E0EE3A85}"/>
              </a:ext>
            </a:extLst>
          </p:cNvPr>
          <p:cNvSpPr/>
          <p:nvPr/>
        </p:nvSpPr>
        <p:spPr>
          <a:xfrm>
            <a:off x="2667083" y="2695419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理发师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F36FD58-240E-4A9F-B39B-A8C1D4EC1C32}"/>
              </a:ext>
            </a:extLst>
          </p:cNvPr>
          <p:cNvSpPr/>
          <p:nvPr/>
        </p:nvSpPr>
        <p:spPr>
          <a:xfrm>
            <a:off x="1767137" y="3367356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判断是否有顾客就绪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183EAB6-79E8-476E-BCB4-8AF6F3DCFE0A}"/>
              </a:ext>
            </a:extLst>
          </p:cNvPr>
          <p:cNvSpPr/>
          <p:nvPr/>
        </p:nvSpPr>
        <p:spPr>
          <a:xfrm>
            <a:off x="2473058" y="4063469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9DEFDFD-6030-46A4-B1D1-DEC1E539C479}"/>
              </a:ext>
            </a:extLst>
          </p:cNvPr>
          <p:cNvSpPr/>
          <p:nvPr/>
        </p:nvSpPr>
        <p:spPr>
          <a:xfrm>
            <a:off x="1767137" y="6379498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通知顾客理发完成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ACD4905-279B-4F4D-9CC0-1721CF67FF96}"/>
              </a:ext>
            </a:extLst>
          </p:cNvPr>
          <p:cNvCxnSpPr/>
          <p:nvPr/>
        </p:nvCxnSpPr>
        <p:spPr>
          <a:xfrm>
            <a:off x="3219812" y="3131831"/>
            <a:ext cx="0" cy="2355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7028C6-3B74-4530-855D-D4E8CA9C2004}"/>
              </a:ext>
            </a:extLst>
          </p:cNvPr>
          <p:cNvCxnSpPr/>
          <p:nvPr/>
        </p:nvCxnSpPr>
        <p:spPr>
          <a:xfrm>
            <a:off x="3219812" y="3803768"/>
            <a:ext cx="0" cy="2597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633F37B-92B9-46FC-B2E4-E6B65D9929EE}"/>
              </a:ext>
            </a:extLst>
          </p:cNvPr>
          <p:cNvCxnSpPr>
            <a:cxnSpLocks/>
            <a:stCxn id="39" idx="2"/>
            <a:endCxn id="22" idx="0"/>
          </p:cNvCxnSpPr>
          <p:nvPr/>
        </p:nvCxnSpPr>
        <p:spPr>
          <a:xfrm>
            <a:off x="3219450" y="6069724"/>
            <a:ext cx="362" cy="3097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6CDD603-8B84-42E9-97EA-D2352EBBE168}"/>
              </a:ext>
            </a:extLst>
          </p:cNvPr>
          <p:cNvSpPr/>
          <p:nvPr/>
        </p:nvSpPr>
        <p:spPr>
          <a:xfrm>
            <a:off x="8334692" y="1257607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顾客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9AEE007-F39B-4E59-AA60-61CF7CAFBC53}"/>
              </a:ext>
            </a:extLst>
          </p:cNvPr>
          <p:cNvSpPr/>
          <p:nvPr/>
        </p:nvSpPr>
        <p:spPr>
          <a:xfrm>
            <a:off x="7434746" y="1969859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店内座位小于</a:t>
            </a:r>
            <a:r>
              <a:rPr lang="en-US" altLang="zh-CN" b="1" dirty="0"/>
              <a:t>1</a:t>
            </a:r>
            <a:r>
              <a:rPr lang="zh-CN" altLang="en-US" b="1" dirty="0"/>
              <a:t>，离开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E6EB513-AB8B-43F8-9A05-D09BE467E41D}"/>
              </a:ext>
            </a:extLst>
          </p:cNvPr>
          <p:cNvSpPr/>
          <p:nvPr/>
        </p:nvSpPr>
        <p:spPr>
          <a:xfrm>
            <a:off x="8140667" y="3394363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找凳子坐下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D88EA70-45D7-413E-9F17-3BC882CECCD2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8887421" y="1694019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6643EF0-9930-4CB3-8B1D-8C668EFA3CD2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8885446" y="2406271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4B986E3-3457-4416-9335-21A310DDF4C7}"/>
              </a:ext>
            </a:extLst>
          </p:cNvPr>
          <p:cNvCxnSpPr>
            <a:cxnSpLocks/>
            <a:stCxn id="79" idx="2"/>
            <a:endCxn id="53" idx="0"/>
          </p:cNvCxnSpPr>
          <p:nvPr/>
        </p:nvCxnSpPr>
        <p:spPr>
          <a:xfrm flipH="1">
            <a:off x="8885445" y="4612573"/>
            <a:ext cx="1976" cy="37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4685E7A-41E9-441F-B80A-38CEFE0A0079}"/>
              </a:ext>
            </a:extLst>
          </p:cNvPr>
          <p:cNvSpPr/>
          <p:nvPr/>
        </p:nvSpPr>
        <p:spPr>
          <a:xfrm>
            <a:off x="1696914" y="4897642"/>
            <a:ext cx="30457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清扫战场</a:t>
            </a:r>
            <a:endParaRPr lang="en-US" altLang="zh-CN" b="1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4DD1B9A-9C15-47A7-A0CC-A7D0ECF07CA3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flipH="1">
            <a:off x="3219450" y="5334054"/>
            <a:ext cx="363" cy="2992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51ECCC5-0728-4350-A810-B0C48242652D}"/>
              </a:ext>
            </a:extLst>
          </p:cNvPr>
          <p:cNvSpPr/>
          <p:nvPr/>
        </p:nvSpPr>
        <p:spPr>
          <a:xfrm>
            <a:off x="8304097" y="2682111"/>
            <a:ext cx="11626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seat-1</a:t>
            </a:r>
            <a:endParaRPr lang="zh-CN" altLang="en-US" b="1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132455A-0E0E-4411-85BF-16F7C229B60A}"/>
              </a:ext>
            </a:extLst>
          </p:cNvPr>
          <p:cNvCxnSpPr>
            <a:cxnSpLocks/>
            <a:stCxn id="37" idx="2"/>
            <a:endCxn id="30" idx="0"/>
          </p:cNvCxnSpPr>
          <p:nvPr/>
        </p:nvCxnSpPr>
        <p:spPr>
          <a:xfrm>
            <a:off x="8885446" y="3118523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9DF8F7C-84FE-47C3-A7AC-88DB8A9B137D}"/>
              </a:ext>
            </a:extLst>
          </p:cNvPr>
          <p:cNvSpPr/>
          <p:nvPr/>
        </p:nvSpPr>
        <p:spPr>
          <a:xfrm>
            <a:off x="2276475" y="5633312"/>
            <a:ext cx="1885949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离店，</a:t>
            </a:r>
            <a:r>
              <a:rPr lang="en-US" altLang="zh-CN" b="1" dirty="0"/>
              <a:t>seat+1</a:t>
            </a:r>
            <a:endParaRPr lang="zh-CN" altLang="en-US" b="1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76DDDAE-1CD0-43B3-8B7F-C60D4E02F1AC}"/>
              </a:ext>
            </a:extLst>
          </p:cNvPr>
          <p:cNvSpPr/>
          <p:nvPr/>
        </p:nvSpPr>
        <p:spPr>
          <a:xfrm>
            <a:off x="8138691" y="4989869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理发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75F0B5B-083E-443C-9007-FB9F2623CB83}"/>
              </a:ext>
            </a:extLst>
          </p:cNvPr>
          <p:cNvCxnSpPr>
            <a:cxnSpLocks/>
            <a:stCxn id="19" idx="2"/>
            <a:endCxn id="35" idx="0"/>
          </p:cNvCxnSpPr>
          <p:nvPr/>
        </p:nvCxnSpPr>
        <p:spPr>
          <a:xfrm>
            <a:off x="3219812" y="4499881"/>
            <a:ext cx="1" cy="3977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CF973AD1-FC9A-42CB-AD63-B63F7F3B72B5}"/>
              </a:ext>
            </a:extLst>
          </p:cNvPr>
          <p:cNvSpPr txBox="1"/>
          <p:nvPr/>
        </p:nvSpPr>
        <p:spPr>
          <a:xfrm>
            <a:off x="6782965" y="1461469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6EA7FD6-7EB2-4E07-B994-935161B34A54}"/>
              </a:ext>
            </a:extLst>
          </p:cNvPr>
          <p:cNvSpPr txBox="1"/>
          <p:nvPr/>
        </p:nvSpPr>
        <p:spPr>
          <a:xfrm>
            <a:off x="6782965" y="2952152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203AF2-5120-4E90-AE68-12FE50853244}"/>
              </a:ext>
            </a:extLst>
          </p:cNvPr>
          <p:cNvSpPr txBox="1"/>
          <p:nvPr/>
        </p:nvSpPr>
        <p:spPr>
          <a:xfrm>
            <a:off x="1544215" y="5232485"/>
            <a:ext cx="13035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14E3833-042D-4ED3-AB50-4F3214F2FB99}"/>
              </a:ext>
            </a:extLst>
          </p:cNvPr>
          <p:cNvSpPr txBox="1"/>
          <p:nvPr/>
        </p:nvSpPr>
        <p:spPr>
          <a:xfrm>
            <a:off x="1544215" y="5857827"/>
            <a:ext cx="133882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V(mutex)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02E717E-30AF-401F-A9A9-DE11502AD5E3}"/>
              </a:ext>
            </a:extLst>
          </p:cNvPr>
          <p:cNvSpPr txBox="1"/>
          <p:nvPr/>
        </p:nvSpPr>
        <p:spPr>
          <a:xfrm>
            <a:off x="6846723" y="4499881"/>
            <a:ext cx="129394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3860266-3602-401A-841B-3C59A4DAA9E6}"/>
              </a:ext>
            </a:extLst>
          </p:cNvPr>
          <p:cNvSpPr txBox="1"/>
          <p:nvPr/>
        </p:nvSpPr>
        <p:spPr>
          <a:xfrm>
            <a:off x="219752" y="3313377"/>
            <a:ext cx="125867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P(ready)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9A76A73-56FA-4D61-A2A4-180AA0C06A54}"/>
              </a:ext>
            </a:extLst>
          </p:cNvPr>
          <p:cNvSpPr txBox="1"/>
          <p:nvPr/>
        </p:nvSpPr>
        <p:spPr>
          <a:xfrm>
            <a:off x="219752" y="6296377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3B55C9A-075F-4A88-AD84-449D563A7109}"/>
              </a:ext>
            </a:extLst>
          </p:cNvPr>
          <p:cNvSpPr txBox="1"/>
          <p:nvPr/>
        </p:nvSpPr>
        <p:spPr>
          <a:xfrm>
            <a:off x="6924468" y="5284082"/>
            <a:ext cx="113845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5F50C1C6-6803-4F3E-837D-A0BDDD4D56D3}"/>
              </a:ext>
            </a:extLst>
          </p:cNvPr>
          <p:cNvSpPr/>
          <p:nvPr/>
        </p:nvSpPr>
        <p:spPr>
          <a:xfrm>
            <a:off x="8140667" y="4176161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抢理发椅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20988367-0724-4E4B-B882-559C023F0BFB}"/>
              </a:ext>
            </a:extLst>
          </p:cNvPr>
          <p:cNvCxnSpPr>
            <a:cxnSpLocks/>
            <a:endCxn id="83" idx="0"/>
          </p:cNvCxnSpPr>
          <p:nvPr/>
        </p:nvCxnSpPr>
        <p:spPr>
          <a:xfrm flipH="1">
            <a:off x="8887421" y="5446904"/>
            <a:ext cx="1976" cy="37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5836CA90-87CF-4DAB-8944-62C746E44D90}"/>
              </a:ext>
            </a:extLst>
          </p:cNvPr>
          <p:cNvSpPr/>
          <p:nvPr/>
        </p:nvSpPr>
        <p:spPr>
          <a:xfrm>
            <a:off x="8140667" y="5824200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释放理发椅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ECB7354-2770-426D-8027-25A224311A0A}"/>
              </a:ext>
            </a:extLst>
          </p:cNvPr>
          <p:cNvSpPr txBox="1"/>
          <p:nvPr/>
        </p:nvSpPr>
        <p:spPr>
          <a:xfrm>
            <a:off x="6814556" y="3785365"/>
            <a:ext cx="115448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P(chair)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E7580DA-0C9A-49BA-957A-25680F316D73}"/>
              </a:ext>
            </a:extLst>
          </p:cNvPr>
          <p:cNvSpPr txBox="1"/>
          <p:nvPr/>
        </p:nvSpPr>
        <p:spPr>
          <a:xfrm>
            <a:off x="6929003" y="6208695"/>
            <a:ext cx="118974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V(chair)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1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72" grpId="0"/>
      <p:bldP spid="73" grpId="0"/>
      <p:bldP spid="74" grpId="0"/>
      <p:bldP spid="75" grpId="0"/>
      <p:bldP spid="84" grpId="0"/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2753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723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临界区互斥的基本方法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778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信号量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92032" y="5277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管程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2778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经典同步问题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22860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同步与互斥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106008" y="1217780"/>
            <a:ext cx="396304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02104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伪代码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108EC64-76E8-43CB-9976-74431DE2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77" y="688878"/>
            <a:ext cx="5571429" cy="16380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6BDE91-BA1E-486C-9AD7-0689D1063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93" y="3029170"/>
            <a:ext cx="4171429" cy="35238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DBFCDD-2E17-4A8B-9334-EA72DC541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26" y="1676164"/>
            <a:ext cx="4019048" cy="52666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1E9928B-1F0E-442C-B0E8-591AF094800B}"/>
              </a:ext>
            </a:extLst>
          </p:cNvPr>
          <p:cNvSpPr txBox="1"/>
          <p:nvPr/>
        </p:nvSpPr>
        <p:spPr>
          <a:xfrm>
            <a:off x="5104137" y="4525700"/>
            <a:ext cx="2362200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有没有什么问题？</a:t>
            </a:r>
          </a:p>
        </p:txBody>
      </p:sp>
    </p:spTree>
    <p:extLst>
      <p:ext uri="{BB962C8B-B14F-4D97-AF65-F5344CB8AC3E}">
        <p14:creationId xmlns:p14="http://schemas.microsoft.com/office/powerpoint/2010/main" val="34314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916E1F-69A5-469D-9439-24A28AF00B3B}"/>
              </a:ext>
            </a:extLst>
          </p:cNvPr>
          <p:cNvSpPr txBox="1"/>
          <p:nvPr/>
        </p:nvSpPr>
        <p:spPr>
          <a:xfrm>
            <a:off x="1081740" y="1616518"/>
            <a:ext cx="10809369" cy="1128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问题在于，消费者接到的</a:t>
            </a:r>
            <a:r>
              <a:rPr lang="en-US" altLang="zh-CN" sz="2400" b="1" dirty="0"/>
              <a:t>finish</a:t>
            </a:r>
            <a:r>
              <a:rPr lang="zh-CN" altLang="en-US" sz="2400" b="1" dirty="0"/>
              <a:t>信号，是不是由给他理发的理发师发出来的！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因此，我们需将释放椅子的工作也交给理发师去作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163366-5683-4E9B-B0F7-44378FFF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40" y="2908683"/>
            <a:ext cx="3838095" cy="38571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2BF88E-5437-4BC1-8FCE-EB936ADB6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588" y="2908682"/>
            <a:ext cx="3071162" cy="387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92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070057"/>
            <a:ext cx="1415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生产者</a:t>
            </a:r>
            <a:r>
              <a:rPr lang="en-US" altLang="zh-CN" dirty="0"/>
              <a:t>-</a:t>
            </a:r>
            <a:r>
              <a:rPr lang="zh-CN" altLang="en-US" dirty="0"/>
              <a:t>消费者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085010" y="5254722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哲学家就餐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58265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读者</a:t>
            </a:r>
            <a:r>
              <a:rPr lang="en-US" altLang="zh-CN" dirty="0"/>
              <a:t>-</a:t>
            </a:r>
            <a:r>
              <a:rPr lang="zh-CN" altLang="en-US" dirty="0"/>
              <a:t>写者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17686" y="52582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理发师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30894" y="525826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文玩爱好者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7417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经典同步问题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268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35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经典问题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</a:rPr>
              <a:t>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3300904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“文玩爱好者”问题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5955" y="2382978"/>
            <a:ext cx="10100698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三个文玩爱好者（小孟，辫儿哥、小岳岳）和一个供应者（老郭），每个爱好者不停的盘核桃并交给供应者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盘核桃需要三种材料，核桃、刷子和油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爱好者分别各自拥有一种材料，小孟拥有核桃，辫儿哥拥有刷子，小岳岳拥有油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老郭无限的提供三种材料，但每次只提供其中的两种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老郭提供材料后，拥有第三种材料的爱好者，开始盘核桃，结束后交给老郭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老郭收到盘好的核桃后继续发放两种材料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33986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文玩爱好者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780518"/>
            <a:chOff x="1078544" y="1577390"/>
            <a:chExt cx="10482150" cy="1780518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关系分析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1244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老郭和三个徒弟之间分别是同步关系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对于上交核桃的事件，三个徒弟是互斥的，因为老郭无法同时满足两个徒弟同时盘核桃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078544" y="3522410"/>
            <a:ext cx="10482150" cy="1167610"/>
            <a:chOff x="1078544" y="1577390"/>
            <a:chExt cx="10482150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整理思路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425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四个进程，老郭作为生产者，向三个徒弟提供材料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A9599C-D981-42A7-A30B-62D8872D761B}"/>
              </a:ext>
            </a:extLst>
          </p:cNvPr>
          <p:cNvGrpSpPr/>
          <p:nvPr/>
        </p:nvGrpSpPr>
        <p:grpSpPr>
          <a:xfrm>
            <a:off x="1078544" y="4836783"/>
            <a:ext cx="10482150" cy="1870352"/>
            <a:chOff x="1078544" y="1577390"/>
            <a:chExt cx="10482150" cy="187035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5AE7706-2FE5-4C62-881D-F56EB98BD51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6CE62B-A1E1-4F22-9017-08441562FFA1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24449810-B032-4C90-A990-2167332CBD10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52ADF174-A245-4BB2-826C-458D3D72D2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424BF27A-DC16-4774-BF10-0EC0D2B339FB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17DCCE7-45E2-4C8E-8EDB-01F3E8D8CBEC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FE640C5-75FB-4A80-B39A-3A746CA0450F}"/>
                </a:ext>
              </a:extLst>
            </p:cNvPr>
            <p:cNvSpPr/>
            <p:nvPr/>
          </p:nvSpPr>
          <p:spPr>
            <a:xfrm>
              <a:off x="2044161" y="2129945"/>
              <a:ext cx="9516533" cy="1317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offer1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offer2</a:t>
              </a:r>
              <a:r>
                <a:rPr lang="zh-CN" altLang="en-US" sz="2000" b="1" dirty="0"/>
                <a:t>和</a:t>
              </a:r>
              <a:r>
                <a:rPr lang="en-US" altLang="zh-CN" sz="2000" b="1" dirty="0"/>
                <a:t>offer3</a:t>
              </a:r>
              <a:r>
                <a:rPr lang="zh-CN" altLang="en-US" sz="2000" b="1" dirty="0"/>
                <a:t>分别表示刷子、油；核桃、油；核桃、刷子的组合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初始值都是</a:t>
              </a:r>
              <a:r>
                <a:rPr lang="en-US" altLang="zh-CN" sz="2000" b="1" dirty="0"/>
                <a:t>0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Finish</a:t>
              </a:r>
              <a:r>
                <a:rPr lang="zh-CN" altLang="en-US" sz="2000" b="1" dirty="0"/>
                <a:t>用于互斥的执行上交的操作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2700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文玩爱好者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流程图</a:t>
              </a: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FBC8203-1196-433A-83FA-BEF1E0EE3A85}"/>
              </a:ext>
            </a:extLst>
          </p:cNvPr>
          <p:cNvSpPr/>
          <p:nvPr/>
        </p:nvSpPr>
        <p:spPr>
          <a:xfrm>
            <a:off x="7181933" y="631616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老郭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F36FD58-240E-4A9F-B39B-A8C1D4EC1C32}"/>
              </a:ext>
            </a:extLst>
          </p:cNvPr>
          <p:cNvSpPr/>
          <p:nvPr/>
        </p:nvSpPr>
        <p:spPr>
          <a:xfrm>
            <a:off x="6281987" y="1303553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随机发放材料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183EAB6-79E8-476E-BCB4-8AF6F3DCFE0A}"/>
              </a:ext>
            </a:extLst>
          </p:cNvPr>
          <p:cNvSpPr/>
          <p:nvPr/>
        </p:nvSpPr>
        <p:spPr>
          <a:xfrm>
            <a:off x="6987908" y="1999666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收核桃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ACD4905-279B-4F4D-9CC0-1721CF67FF96}"/>
              </a:ext>
            </a:extLst>
          </p:cNvPr>
          <p:cNvCxnSpPr/>
          <p:nvPr/>
        </p:nvCxnSpPr>
        <p:spPr>
          <a:xfrm>
            <a:off x="7734662" y="1068028"/>
            <a:ext cx="0" cy="2355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67028C6-3B74-4530-855D-D4E8CA9C2004}"/>
              </a:ext>
            </a:extLst>
          </p:cNvPr>
          <p:cNvCxnSpPr/>
          <p:nvPr/>
        </p:nvCxnSpPr>
        <p:spPr>
          <a:xfrm>
            <a:off x="7734662" y="1739965"/>
            <a:ext cx="0" cy="2597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6CDD603-8B84-42E9-97EA-D2352EBBE168}"/>
              </a:ext>
            </a:extLst>
          </p:cNvPr>
          <p:cNvSpPr/>
          <p:nvPr/>
        </p:nvSpPr>
        <p:spPr>
          <a:xfrm>
            <a:off x="1705562" y="3428539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小孟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9AEE007-F39B-4E59-AA60-61CF7CAFBC53}"/>
              </a:ext>
            </a:extLst>
          </p:cNvPr>
          <p:cNvSpPr/>
          <p:nvPr/>
        </p:nvSpPr>
        <p:spPr>
          <a:xfrm>
            <a:off x="1456000" y="4140791"/>
            <a:ext cx="161465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等着刷子和油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E6EB513-AB8B-43F8-9A05-D09BE467E41D}"/>
              </a:ext>
            </a:extLst>
          </p:cNvPr>
          <p:cNvSpPr/>
          <p:nvPr/>
        </p:nvSpPr>
        <p:spPr>
          <a:xfrm>
            <a:off x="1511537" y="5565295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上交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D88EA70-45D7-413E-9F17-3BC882CECCD2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258291" y="3864951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6643EF0-9930-4CB3-8B1D-8C668EFA3CD2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>
          <a:xfrm flipH="1">
            <a:off x="2256316" y="4577203"/>
            <a:ext cx="7011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51ECCC5-0728-4350-A810-B0C48242652D}"/>
              </a:ext>
            </a:extLst>
          </p:cNvPr>
          <p:cNvSpPr/>
          <p:nvPr/>
        </p:nvSpPr>
        <p:spPr>
          <a:xfrm>
            <a:off x="1674967" y="4853043"/>
            <a:ext cx="11626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盘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132455A-0E0E-4411-85BF-16F7C229B60A}"/>
              </a:ext>
            </a:extLst>
          </p:cNvPr>
          <p:cNvCxnSpPr>
            <a:cxnSpLocks/>
            <a:stCxn id="37" idx="2"/>
            <a:endCxn id="30" idx="0"/>
          </p:cNvCxnSpPr>
          <p:nvPr/>
        </p:nvCxnSpPr>
        <p:spPr>
          <a:xfrm>
            <a:off x="2256316" y="5289455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3860266-3602-401A-841B-3C59A4DAA9E6}"/>
              </a:ext>
            </a:extLst>
          </p:cNvPr>
          <p:cNvSpPr txBox="1"/>
          <p:nvPr/>
        </p:nvSpPr>
        <p:spPr>
          <a:xfrm>
            <a:off x="4944000" y="1224182"/>
            <a:ext cx="130195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</a:t>
            </a:r>
            <a:r>
              <a:rPr lang="en-US" altLang="zh-CN" sz="2000" b="1" dirty="0" err="1">
                <a:solidFill>
                  <a:srgbClr val="FF0000"/>
                </a:solidFill>
              </a:rPr>
              <a:t>offer_i</a:t>
            </a:r>
            <a:r>
              <a:rPr lang="en-US" altLang="zh-CN" sz="2000" b="1" dirty="0">
                <a:solidFill>
                  <a:srgbClr val="FF0000"/>
                </a:solidFill>
              </a:rPr>
              <a:t>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5973D577-677C-4188-A052-6AA87C2FB8B9}"/>
              </a:ext>
            </a:extLst>
          </p:cNvPr>
          <p:cNvSpPr/>
          <p:nvPr/>
        </p:nvSpPr>
        <p:spPr>
          <a:xfrm>
            <a:off x="5087729" y="3411791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辫儿哥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C0D4DBFC-2F1B-4893-86AE-630F351146F1}"/>
              </a:ext>
            </a:extLst>
          </p:cNvPr>
          <p:cNvSpPr/>
          <p:nvPr/>
        </p:nvSpPr>
        <p:spPr>
          <a:xfrm>
            <a:off x="4830777" y="4124043"/>
            <a:ext cx="1614655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等着核桃和油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3289A00C-8F76-4C28-9F64-F46CDB177940}"/>
              </a:ext>
            </a:extLst>
          </p:cNvPr>
          <p:cNvSpPr/>
          <p:nvPr/>
        </p:nvSpPr>
        <p:spPr>
          <a:xfrm>
            <a:off x="4893704" y="5548547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上交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C70AA5F7-7033-432E-B047-D188F2788BBF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5638105" y="3848203"/>
            <a:ext cx="2353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149AA6E-39A9-4360-B619-77580B7B45A7}"/>
              </a:ext>
            </a:extLst>
          </p:cNvPr>
          <p:cNvCxnSpPr>
            <a:cxnSpLocks/>
            <a:stCxn id="49" idx="2"/>
            <a:endCxn id="54" idx="0"/>
          </p:cNvCxnSpPr>
          <p:nvPr/>
        </p:nvCxnSpPr>
        <p:spPr>
          <a:xfrm>
            <a:off x="5638105" y="4560455"/>
            <a:ext cx="378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23B942E6-A060-4B3A-A6B3-6FAC4FC4DEC9}"/>
              </a:ext>
            </a:extLst>
          </p:cNvPr>
          <p:cNvSpPr/>
          <p:nvPr/>
        </p:nvSpPr>
        <p:spPr>
          <a:xfrm>
            <a:off x="5057134" y="4836295"/>
            <a:ext cx="11626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盘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52E2A36-3351-4622-8943-CDD84218A11E}"/>
              </a:ext>
            </a:extLst>
          </p:cNvPr>
          <p:cNvCxnSpPr>
            <a:cxnSpLocks/>
            <a:stCxn id="54" idx="2"/>
            <a:endCxn id="50" idx="0"/>
          </p:cNvCxnSpPr>
          <p:nvPr/>
        </p:nvCxnSpPr>
        <p:spPr>
          <a:xfrm>
            <a:off x="5638483" y="5272707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E86678B6-7B1E-4999-A0AA-EE2C3810958D}"/>
              </a:ext>
            </a:extLst>
          </p:cNvPr>
          <p:cNvSpPr/>
          <p:nvPr/>
        </p:nvSpPr>
        <p:spPr>
          <a:xfrm>
            <a:off x="8663921" y="3401256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小岳岳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7D1CFD43-3E7A-4C8C-B884-96036B51DA41}"/>
              </a:ext>
            </a:extLst>
          </p:cNvPr>
          <p:cNvSpPr/>
          <p:nvPr/>
        </p:nvSpPr>
        <p:spPr>
          <a:xfrm>
            <a:off x="8277225" y="4113508"/>
            <a:ext cx="18777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等着核桃和刷子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F3E81B1-593E-48EA-8E03-F8A0543E98CE}"/>
              </a:ext>
            </a:extLst>
          </p:cNvPr>
          <p:cNvSpPr/>
          <p:nvPr/>
        </p:nvSpPr>
        <p:spPr>
          <a:xfrm>
            <a:off x="8469896" y="5538012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上交</a:t>
            </a: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16945BB7-4570-413B-86D5-355EB7D93C3A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flipH="1">
            <a:off x="9216100" y="3837668"/>
            <a:ext cx="55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C05A745-ED31-4D36-BB86-CDE2EA2CE5BE}"/>
              </a:ext>
            </a:extLst>
          </p:cNvPr>
          <p:cNvCxnSpPr>
            <a:cxnSpLocks/>
            <a:stCxn id="69" idx="2"/>
            <a:endCxn id="77" idx="0"/>
          </p:cNvCxnSpPr>
          <p:nvPr/>
        </p:nvCxnSpPr>
        <p:spPr>
          <a:xfrm flipH="1">
            <a:off x="9214675" y="4549920"/>
            <a:ext cx="142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1AA2BD21-808C-4B96-A19D-3AEDBAA56156}"/>
              </a:ext>
            </a:extLst>
          </p:cNvPr>
          <p:cNvSpPr/>
          <p:nvPr/>
        </p:nvSpPr>
        <p:spPr>
          <a:xfrm>
            <a:off x="8633326" y="4825760"/>
            <a:ext cx="116269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盘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65DC2D5-608B-410D-950A-1900D74377BF}"/>
              </a:ext>
            </a:extLst>
          </p:cNvPr>
          <p:cNvCxnSpPr>
            <a:cxnSpLocks/>
            <a:stCxn id="77" idx="2"/>
            <a:endCxn id="70" idx="0"/>
          </p:cNvCxnSpPr>
          <p:nvPr/>
        </p:nvCxnSpPr>
        <p:spPr>
          <a:xfrm>
            <a:off x="9214675" y="5262172"/>
            <a:ext cx="1975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7102355-595E-4266-9C75-B01F21C5DE10}"/>
              </a:ext>
            </a:extLst>
          </p:cNvPr>
          <p:cNvSpPr txBox="1"/>
          <p:nvPr/>
        </p:nvSpPr>
        <p:spPr>
          <a:xfrm>
            <a:off x="95855" y="4082709"/>
            <a:ext cx="1350050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P(offer_1)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D06C421-35BD-4B19-8B18-BEDFAC1DFB4B}"/>
              </a:ext>
            </a:extLst>
          </p:cNvPr>
          <p:cNvSpPr txBox="1"/>
          <p:nvPr/>
        </p:nvSpPr>
        <p:spPr>
          <a:xfrm>
            <a:off x="3452556" y="4079679"/>
            <a:ext cx="1350050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P(offer_2)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FCC3FCB-53D6-4AC5-B33C-CF502B6A3210}"/>
              </a:ext>
            </a:extLst>
          </p:cNvPr>
          <p:cNvSpPr txBox="1"/>
          <p:nvPr/>
        </p:nvSpPr>
        <p:spPr>
          <a:xfrm>
            <a:off x="6864234" y="4079679"/>
            <a:ext cx="1350050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P(offer_3)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165CD93-96AA-4F10-B32C-8EC27ABE8FE7}"/>
              </a:ext>
            </a:extLst>
          </p:cNvPr>
          <p:cNvSpPr txBox="1"/>
          <p:nvPr/>
        </p:nvSpPr>
        <p:spPr>
          <a:xfrm>
            <a:off x="282281" y="5524037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C345082-5BD3-4029-82FB-B7108AA5AF5A}"/>
              </a:ext>
            </a:extLst>
          </p:cNvPr>
          <p:cNvSpPr txBox="1"/>
          <p:nvPr/>
        </p:nvSpPr>
        <p:spPr>
          <a:xfrm>
            <a:off x="3669959" y="5524037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6ADB2E0-BA60-440A-9E93-867069DF3AC4}"/>
              </a:ext>
            </a:extLst>
          </p:cNvPr>
          <p:cNvSpPr txBox="1"/>
          <p:nvPr/>
        </p:nvSpPr>
        <p:spPr>
          <a:xfrm>
            <a:off x="7244176" y="5479930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AD9430C2-2E7D-4A63-9B94-03C92A30291B}"/>
              </a:ext>
            </a:extLst>
          </p:cNvPr>
          <p:cNvSpPr txBox="1"/>
          <p:nvPr/>
        </p:nvSpPr>
        <p:spPr>
          <a:xfrm>
            <a:off x="5790578" y="1983671"/>
            <a:ext cx="1173719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P(finish)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7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80" grpId="0"/>
      <p:bldP spid="81" grpId="0"/>
      <p:bldP spid="86" grpId="0"/>
      <p:bldP spid="87" grpId="0"/>
      <p:bldP spid="88" grpId="0"/>
      <p:bldP spid="89" grpId="0"/>
      <p:bldP spid="9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文玩爱好者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108778" y="1676164"/>
            <a:ext cx="2162947" cy="1167610"/>
            <a:chOff x="1078544" y="1577390"/>
            <a:chExt cx="2162947" cy="1167610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伪代码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CF017A7-3648-40DB-9AC6-9B4EA9036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647" y="895211"/>
            <a:ext cx="3161905" cy="15619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F62660-0EA9-4D21-8860-10A37CE90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952" y="895211"/>
            <a:ext cx="4238095" cy="5495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6ED6FD-08F8-4EB4-B956-DD9C5D838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199" y="2715645"/>
            <a:ext cx="3667894" cy="18543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EB6F33-7BA5-4D4C-AF43-F1EF94F9A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3" y="4772334"/>
            <a:ext cx="3529883" cy="18513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51AC37-E9BC-4C88-84D6-42BAA1836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788" y="4772333"/>
            <a:ext cx="3824472" cy="18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4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275339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723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临界区互斥的基本方法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778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信号量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92032" y="5277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管程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2778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经典同步问题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08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76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信号量的问题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765687"/>
            <a:ext cx="10357338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引入信号量通过</a:t>
            </a:r>
            <a:r>
              <a:rPr lang="en-US" altLang="zh-CN" sz="2400" b="1" dirty="0"/>
              <a:t>PV</a:t>
            </a:r>
            <a:r>
              <a:rPr lang="zh-CN" altLang="en-US" sz="2400" b="1" dirty="0"/>
              <a:t>原语解决了进程间互斥和同步问题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1. </a:t>
            </a:r>
            <a:r>
              <a:rPr lang="zh-CN" altLang="en-US" sz="2400" b="1" dirty="0"/>
              <a:t>使用同步操作</a:t>
            </a:r>
            <a:r>
              <a:rPr lang="en-US" altLang="zh-CN" sz="2400" b="1" dirty="0"/>
              <a:t>wait()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signal(),P()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V()</a:t>
            </a:r>
            <a:r>
              <a:rPr lang="zh-CN" altLang="en-US" sz="2400" b="1" dirty="0"/>
              <a:t>时，会造成一些错误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错误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：颠倒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先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后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，导致多个进程同时进入临界区。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错误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：误写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写成了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，无法释放，造成死锁；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将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写成了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，无法互斥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错误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：遗漏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2. </a:t>
            </a:r>
            <a:r>
              <a:rPr lang="zh-CN" altLang="en-US" sz="2400" b="1" dirty="0"/>
              <a:t>临界区分布在不同的进程中，管理和调试困难</a:t>
            </a:r>
          </a:p>
        </p:txBody>
      </p:sp>
    </p:spTree>
    <p:extLst>
      <p:ext uri="{BB962C8B-B14F-4D97-AF65-F5344CB8AC3E}">
        <p14:creationId xmlns:p14="http://schemas.microsoft.com/office/powerpoint/2010/main" val="295026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概念由来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389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      </a:t>
            </a:r>
            <a:r>
              <a:rPr lang="en-US" altLang="zh-CN" sz="2400" b="1" dirty="0"/>
              <a:t>1971</a:t>
            </a:r>
            <a:r>
              <a:rPr lang="zh-CN" altLang="en-US" sz="2400" b="1" dirty="0"/>
              <a:t>年，</a:t>
            </a:r>
            <a:r>
              <a:rPr lang="en-US" altLang="zh-CN" sz="2400" b="1" dirty="0"/>
              <a:t>Dijkstra</a:t>
            </a:r>
            <a:r>
              <a:rPr lang="zh-CN" altLang="en-US" sz="2400" b="1" dirty="0"/>
              <a:t>提出，把所有进程对某种资源的同步操作都集中起来，构成一个所谓的</a:t>
            </a:r>
            <a:r>
              <a:rPr lang="zh-CN" altLang="en-US" sz="2400" b="1" dirty="0">
                <a:solidFill>
                  <a:srgbClr val="FF0000"/>
                </a:solidFill>
              </a:rPr>
              <a:t>“秘书”进程</a:t>
            </a:r>
            <a:r>
              <a:rPr lang="zh-CN" altLang="en-US" sz="2400" b="1" dirty="0"/>
              <a:t>，凡是要访问该临界资源的进程，都需要先报告“秘书”，有秘书来实现诸进程的同步。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    1973</a:t>
            </a:r>
            <a:r>
              <a:rPr lang="zh-CN" altLang="en-US" sz="2400" b="1" dirty="0"/>
              <a:t>年，</a:t>
            </a:r>
            <a:r>
              <a:rPr lang="en-US" altLang="zh-CN" sz="2400" b="1" dirty="0" err="1"/>
              <a:t>Hansan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Hoare</a:t>
            </a:r>
            <a:r>
              <a:rPr lang="zh-CN" altLang="en-US" sz="2400" b="1" dirty="0"/>
              <a:t>又把“秘书”进程的思想发展为管程的概念；把并发程序间的同步操作，分别集中于响应的管程中。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52585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070057"/>
            <a:ext cx="1415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生产者</a:t>
            </a:r>
            <a:r>
              <a:rPr lang="en-US" altLang="zh-CN" dirty="0"/>
              <a:t>-</a:t>
            </a:r>
            <a:r>
              <a:rPr lang="zh-CN" altLang="en-US" dirty="0"/>
              <a:t>消费者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085010" y="5254722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哲学家就餐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58265"/>
            <a:ext cx="1545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读者</a:t>
            </a:r>
            <a:r>
              <a:rPr lang="en-US" altLang="zh-CN" dirty="0"/>
              <a:t>-</a:t>
            </a:r>
            <a:r>
              <a:rPr lang="zh-CN" altLang="en-US" dirty="0"/>
              <a:t>写者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17686" y="52582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理发师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30894" y="525826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文玩爱好者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7417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经典同步问题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364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概念定义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       系统中的各种软硬件资源均可以用数据结构抽象的描述其资源特性，即用少量信息和对资源所执行的操作来表征该资源，而忽略他们内部结构和实现细节。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    </a:t>
            </a:r>
            <a:r>
              <a:rPr lang="zh-CN" altLang="en-US" sz="2400" b="1" dirty="0">
                <a:solidFill>
                  <a:srgbClr val="FF0000"/>
                </a:solidFill>
              </a:rPr>
              <a:t>管程</a:t>
            </a:r>
            <a:r>
              <a:rPr lang="zh-CN" altLang="en-US" sz="2400" b="1" dirty="0"/>
              <a:t>是由一组</a:t>
            </a:r>
            <a:r>
              <a:rPr lang="zh-CN" altLang="en-US" sz="2400" b="1" dirty="0">
                <a:solidFill>
                  <a:srgbClr val="C00000"/>
                </a:solidFill>
              </a:rPr>
              <a:t>数据</a:t>
            </a:r>
            <a:r>
              <a:rPr lang="zh-CN" altLang="en-US" sz="2400" b="1" dirty="0"/>
              <a:t>及其定义在这组数据之上的</a:t>
            </a:r>
            <a:r>
              <a:rPr lang="zh-CN" altLang="en-US" sz="2400" b="1" dirty="0">
                <a:solidFill>
                  <a:srgbClr val="C00000"/>
                </a:solidFill>
              </a:rPr>
              <a:t>对这组数据的操作</a:t>
            </a:r>
            <a:r>
              <a:rPr lang="zh-CN" altLang="en-US" sz="2400" b="1" dirty="0"/>
              <a:t>组成的软件模块，这组操作能</a:t>
            </a:r>
            <a:r>
              <a:rPr lang="zh-CN" altLang="en-US" sz="2400" b="1" dirty="0">
                <a:solidFill>
                  <a:srgbClr val="FF0000"/>
                </a:solidFill>
              </a:rPr>
              <a:t>初始化</a:t>
            </a:r>
            <a:r>
              <a:rPr lang="zh-CN" altLang="en-US" sz="2400" b="1" dirty="0"/>
              <a:t>并</a:t>
            </a:r>
            <a:r>
              <a:rPr lang="zh-CN" altLang="en-US" sz="2400" b="1" dirty="0">
                <a:solidFill>
                  <a:srgbClr val="FF0000"/>
                </a:solidFill>
              </a:rPr>
              <a:t>改变</a:t>
            </a:r>
            <a:r>
              <a:rPr lang="zh-CN" altLang="en-US" sz="2400" b="1" dirty="0"/>
              <a:t>管程中的</a:t>
            </a:r>
            <a:r>
              <a:rPr lang="zh-CN" altLang="en-US" sz="2400" b="1" dirty="0">
                <a:solidFill>
                  <a:srgbClr val="C00000"/>
                </a:solidFill>
              </a:rPr>
              <a:t>数据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FF0000"/>
                </a:solidFill>
              </a:rPr>
              <a:t>同步</a:t>
            </a:r>
            <a:r>
              <a:rPr lang="zh-CN" altLang="en-US" sz="2400" b="1" dirty="0">
                <a:solidFill>
                  <a:srgbClr val="C00000"/>
                </a:solidFill>
              </a:rPr>
              <a:t>进程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    </a:t>
            </a:r>
            <a:r>
              <a:rPr lang="en-US" altLang="zh-CN" sz="2400" b="1" dirty="0" err="1"/>
              <a:t>Hansan</a:t>
            </a:r>
            <a:r>
              <a:rPr lang="zh-CN" altLang="en-US" sz="2400" b="1" dirty="0"/>
              <a:t>：一个管程定义了一个数据结构和能为并发进程所执行的一组操作，这组操作能同步进程和改变管程中的数据</a:t>
            </a:r>
          </a:p>
        </p:txBody>
      </p:sp>
    </p:spTree>
    <p:extLst>
      <p:ext uri="{BB962C8B-B14F-4D97-AF65-F5344CB8AC3E}">
        <p14:creationId xmlns:p14="http://schemas.microsoft.com/office/powerpoint/2010/main" val="695570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组成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641434" y="1634974"/>
            <a:ext cx="6558469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局部于管程的</a:t>
            </a:r>
            <a:r>
              <a:rPr lang="zh-CN" altLang="en-US" sz="2400" b="1" dirty="0">
                <a:solidFill>
                  <a:srgbClr val="C00000"/>
                </a:solidFill>
              </a:rPr>
              <a:t>共享数据</a:t>
            </a:r>
            <a:r>
              <a:rPr lang="zh-CN" altLang="en-US" sz="2400" b="1" dirty="0"/>
              <a:t>说明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对该数据结构进行</a:t>
            </a:r>
            <a:r>
              <a:rPr lang="zh-CN" altLang="en-US" sz="2400" b="1" dirty="0">
                <a:solidFill>
                  <a:srgbClr val="C00000"/>
                </a:solidFill>
              </a:rPr>
              <a:t>操作</a:t>
            </a:r>
            <a:r>
              <a:rPr lang="zh-CN" altLang="en-US" sz="2400" b="1" dirty="0"/>
              <a:t>的一组过程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对局部于管程的共享数据</a:t>
            </a:r>
            <a:r>
              <a:rPr lang="zh-CN" altLang="en-US" sz="2400" b="1" dirty="0">
                <a:solidFill>
                  <a:srgbClr val="C00000"/>
                </a:solidFill>
              </a:rPr>
              <a:t>设置初始值</a:t>
            </a:r>
            <a:r>
              <a:rPr lang="zh-CN" altLang="en-US" sz="2400" b="1" dirty="0"/>
              <a:t>的语句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</a:t>
            </a:r>
            <a:r>
              <a:rPr lang="zh-CN" altLang="en-US" sz="2400" b="1" dirty="0">
                <a:solidFill>
                  <a:srgbClr val="C00000"/>
                </a:solidFill>
              </a:rPr>
              <a:t>锁</a:t>
            </a:r>
            <a:r>
              <a:rPr lang="zh-CN" altLang="en-US" sz="2400" b="1" dirty="0"/>
              <a:t>，控制管程代码的互斥访问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编译程序对每个管程自动产生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初始值为</a:t>
            </a:r>
            <a:r>
              <a:rPr lang="en-US" altLang="zh-CN" sz="2400" b="1" dirty="0"/>
              <a:t>1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每次只允许一个进程进入管程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0</a:t>
            </a:r>
            <a:r>
              <a:rPr lang="zh-CN" altLang="en-US" sz="2400" b="1" dirty="0"/>
              <a:t>个或多个</a:t>
            </a:r>
            <a:r>
              <a:rPr lang="zh-CN" altLang="en-US" sz="2400" b="1" dirty="0">
                <a:solidFill>
                  <a:srgbClr val="C00000"/>
                </a:solidFill>
              </a:rPr>
              <a:t>条件变量</a:t>
            </a:r>
            <a:r>
              <a:rPr lang="zh-CN" altLang="en-US" sz="2400" b="1" dirty="0"/>
              <a:t>，和相关的等待队列</a:t>
            </a:r>
            <a:endParaRPr lang="en-US" altLang="zh-CN" sz="2400" b="1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4BED2E-D4CE-4D60-BA01-5E504A643C2C}"/>
              </a:ext>
            </a:extLst>
          </p:cNvPr>
          <p:cNvGrpSpPr/>
          <p:nvPr/>
        </p:nvGrpSpPr>
        <p:grpSpPr>
          <a:xfrm>
            <a:off x="9028809" y="2299308"/>
            <a:ext cx="2653404" cy="3664820"/>
            <a:chOff x="6711792" y="2071183"/>
            <a:chExt cx="2653404" cy="366482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7BD839D-B636-4708-A99C-36AE06FA1621}"/>
                </a:ext>
              </a:extLst>
            </p:cNvPr>
            <p:cNvSpPr/>
            <p:nvPr/>
          </p:nvSpPr>
          <p:spPr>
            <a:xfrm>
              <a:off x="6711792" y="2071183"/>
              <a:ext cx="2653404" cy="36648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cxnSp>
          <p:nvCxnSpPr>
            <p:cNvPr id="13" name="直接连接符 27">
              <a:extLst>
                <a:ext uri="{FF2B5EF4-FFF2-40B4-BE49-F238E27FC236}">
                  <a16:creationId xmlns:a16="http://schemas.microsoft.com/office/drawing/2014/main" id="{9316851B-B505-47E1-808F-24EF405B2CA3}"/>
                </a:ext>
              </a:extLst>
            </p:cNvPr>
            <p:cNvCxnSpPr>
              <a:cxnSpLocks/>
            </p:cNvCxnSpPr>
            <p:nvPr/>
          </p:nvCxnSpPr>
          <p:spPr>
            <a:xfrm>
              <a:off x="6711792" y="3326720"/>
              <a:ext cx="2653404" cy="333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27">
              <a:extLst>
                <a:ext uri="{FF2B5EF4-FFF2-40B4-BE49-F238E27FC236}">
                  <a16:creationId xmlns:a16="http://schemas.microsoft.com/office/drawing/2014/main" id="{3E4F00DA-E094-4C23-86A1-62054A4B874A}"/>
                </a:ext>
              </a:extLst>
            </p:cNvPr>
            <p:cNvCxnSpPr>
              <a:cxnSpLocks/>
            </p:cNvCxnSpPr>
            <p:nvPr/>
          </p:nvCxnSpPr>
          <p:spPr>
            <a:xfrm>
              <a:off x="6711792" y="5115947"/>
              <a:ext cx="2653404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5BB0A1D-ED3C-4B2A-A074-3F86994A921B}"/>
              </a:ext>
            </a:extLst>
          </p:cNvPr>
          <p:cNvGrpSpPr/>
          <p:nvPr/>
        </p:nvGrpSpPr>
        <p:grpSpPr>
          <a:xfrm>
            <a:off x="9109016" y="2297458"/>
            <a:ext cx="2492990" cy="3573208"/>
            <a:chOff x="6791999" y="2069333"/>
            <a:chExt cx="2492990" cy="3573208"/>
          </a:xfrm>
        </p:grpSpPr>
        <p:sp>
          <p:nvSpPr>
            <p:cNvPr id="16" name="TextBox 34">
              <a:extLst>
                <a:ext uri="{FF2B5EF4-FFF2-40B4-BE49-F238E27FC236}">
                  <a16:creationId xmlns:a16="http://schemas.microsoft.com/office/drawing/2014/main" id="{F2570ABB-9A0E-4D38-A372-11059386F8BD}"/>
                </a:ext>
              </a:extLst>
            </p:cNvPr>
            <p:cNvSpPr txBox="1"/>
            <p:nvPr/>
          </p:nvSpPr>
          <p:spPr>
            <a:xfrm>
              <a:off x="7433200" y="206933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+mj-ea"/>
                  <a:ea typeface="+mj-ea"/>
                </a:rPr>
                <a:t>共享数据</a:t>
              </a:r>
            </a:p>
          </p:txBody>
        </p:sp>
        <p:sp>
          <p:nvSpPr>
            <p:cNvPr id="17" name="TextBox 67">
              <a:extLst>
                <a:ext uri="{FF2B5EF4-FFF2-40B4-BE49-F238E27FC236}">
                  <a16:creationId xmlns:a16="http://schemas.microsoft.com/office/drawing/2014/main" id="{62FA8BD1-88FC-4D08-BCD8-2FFC31172CF9}"/>
                </a:ext>
              </a:extLst>
            </p:cNvPr>
            <p:cNvSpPr txBox="1"/>
            <p:nvPr/>
          </p:nvSpPr>
          <p:spPr>
            <a:xfrm>
              <a:off x="7304960" y="524243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+mj-ea"/>
                  <a:ea typeface="+mj-ea"/>
                </a:rPr>
                <a:t>初始化代码</a:t>
              </a:r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0DD65559-B579-433B-A44E-D436A56215BD}"/>
                </a:ext>
              </a:extLst>
            </p:cNvPr>
            <p:cNvSpPr txBox="1"/>
            <p:nvPr/>
          </p:nvSpPr>
          <p:spPr>
            <a:xfrm>
              <a:off x="6791999" y="4652596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1576A"/>
                  </a:solidFill>
                  <a:latin typeface="+mj-ea"/>
                  <a:ea typeface="+mj-ea"/>
                </a:rPr>
                <a:t>管程的操作成员函数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FBDF480-4FAC-483F-80EB-00889C28A3DA}"/>
                </a:ext>
              </a:extLst>
            </p:cNvPr>
            <p:cNvSpPr/>
            <p:nvPr/>
          </p:nvSpPr>
          <p:spPr>
            <a:xfrm>
              <a:off x="7228620" y="3602513"/>
              <a:ext cx="285752" cy="785818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248886C-711C-48A8-AB21-040487BAF9F3}"/>
                </a:ext>
              </a:extLst>
            </p:cNvPr>
            <p:cNvSpPr/>
            <p:nvPr/>
          </p:nvSpPr>
          <p:spPr>
            <a:xfrm>
              <a:off x="7657248" y="3602513"/>
              <a:ext cx="285752" cy="785818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9F76258-9CD2-4174-8779-1976D42B163F}"/>
                </a:ext>
              </a:extLst>
            </p:cNvPr>
            <p:cNvSpPr/>
            <p:nvPr/>
          </p:nvSpPr>
          <p:spPr>
            <a:xfrm>
              <a:off x="8481166" y="3602513"/>
              <a:ext cx="285752" cy="785818"/>
            </a:xfrm>
            <a:prstGeom prst="rect">
              <a:avLst/>
            </a:prstGeom>
            <a:gradFill>
              <a:gsLst>
                <a:gs pos="100000">
                  <a:srgbClr val="666666"/>
                </a:gs>
                <a:gs pos="0">
                  <a:srgbClr val="CCCCCC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右大括号 21">
              <a:extLst>
                <a:ext uri="{FF2B5EF4-FFF2-40B4-BE49-F238E27FC236}">
                  <a16:creationId xmlns:a16="http://schemas.microsoft.com/office/drawing/2014/main" id="{47C75DB3-FFAC-47FA-BBFF-115F78D0653B}"/>
                </a:ext>
              </a:extLst>
            </p:cNvPr>
            <p:cNvSpPr/>
            <p:nvPr/>
          </p:nvSpPr>
          <p:spPr>
            <a:xfrm rot="5400000">
              <a:off x="7929496" y="3759870"/>
              <a:ext cx="142876" cy="1476000"/>
            </a:xfrm>
            <a:prstGeom prst="rightBrac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TextBox 68">
              <a:extLst>
                <a:ext uri="{FF2B5EF4-FFF2-40B4-BE49-F238E27FC236}">
                  <a16:creationId xmlns:a16="http://schemas.microsoft.com/office/drawing/2014/main" id="{D1ACCABB-DECB-46EB-AA59-73F81A4315DA}"/>
                </a:ext>
              </a:extLst>
            </p:cNvPr>
            <p:cNvSpPr txBox="1"/>
            <p:nvPr/>
          </p:nvSpPr>
          <p:spPr>
            <a:xfrm>
              <a:off x="7968718" y="3623468"/>
              <a:ext cx="476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11576A"/>
                  </a:solidFill>
                  <a:latin typeface="+mj-ea"/>
                  <a:ea typeface="+mj-ea"/>
                </a:rPr>
                <a:t>…</a:t>
              </a:r>
              <a:endParaRPr lang="zh-CN" altLang="en-US" sz="2800" dirty="0">
                <a:solidFill>
                  <a:srgbClr val="11576A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64403DC-138F-46BD-B56C-3776F00D19DD}"/>
              </a:ext>
            </a:extLst>
          </p:cNvPr>
          <p:cNvGrpSpPr/>
          <p:nvPr/>
        </p:nvGrpSpPr>
        <p:grpSpPr>
          <a:xfrm>
            <a:off x="7280111" y="2868930"/>
            <a:ext cx="3571983" cy="821836"/>
            <a:chOff x="7280111" y="2868930"/>
            <a:chExt cx="3571983" cy="821836"/>
          </a:xfrm>
        </p:grpSpPr>
        <p:sp>
          <p:nvSpPr>
            <p:cNvPr id="10" name="TextBox 66">
              <a:extLst>
                <a:ext uri="{FF2B5EF4-FFF2-40B4-BE49-F238E27FC236}">
                  <a16:creationId xmlns:a16="http://schemas.microsoft.com/office/drawing/2014/main" id="{BCB46ACE-DF7C-47CD-9655-4D6BCB915CAC}"/>
                </a:ext>
              </a:extLst>
            </p:cNvPr>
            <p:cNvSpPr txBox="1"/>
            <p:nvPr/>
          </p:nvSpPr>
          <p:spPr>
            <a:xfrm>
              <a:off x="7280111" y="2956682"/>
              <a:ext cx="1748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C00000"/>
                  </a:solidFill>
                  <a:latin typeface="+mj-ea"/>
                  <a:ea typeface="+mj-ea"/>
                </a:rPr>
                <a:t>与条件变量相关的等待队列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13BC9EE-A733-41DA-8829-4A1BD3ADA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864" y="2868930"/>
              <a:ext cx="1769230" cy="821836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AAD6771-D5A3-423E-A211-982F94F707E0}"/>
              </a:ext>
            </a:extLst>
          </p:cNvPr>
          <p:cNvGrpSpPr/>
          <p:nvPr/>
        </p:nvGrpSpPr>
        <p:grpSpPr>
          <a:xfrm>
            <a:off x="9362605" y="721824"/>
            <a:ext cx="2632072" cy="1577484"/>
            <a:chOff x="9362605" y="721824"/>
            <a:chExt cx="2632072" cy="157748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76B295B-B115-48B4-84ED-6E89F99D50F2}"/>
                </a:ext>
              </a:extLst>
            </p:cNvPr>
            <p:cNvGrpSpPr/>
            <p:nvPr/>
          </p:nvGrpSpPr>
          <p:grpSpPr>
            <a:xfrm>
              <a:off x="9362605" y="721824"/>
              <a:ext cx="2632072" cy="823087"/>
              <a:chOff x="9362605" y="721824"/>
              <a:chExt cx="2632072" cy="823087"/>
            </a:xfrm>
          </p:grpSpPr>
          <p:sp>
            <p:nvSpPr>
              <p:cNvPr id="9" name="TextBox 89">
                <a:extLst>
                  <a:ext uri="{FF2B5EF4-FFF2-40B4-BE49-F238E27FC236}">
                    <a16:creationId xmlns:a16="http://schemas.microsoft.com/office/drawing/2014/main" id="{4462A831-7B2C-486D-A6F7-3EAA63E07689}"/>
                  </a:ext>
                </a:extLst>
              </p:cNvPr>
              <p:cNvSpPr txBox="1"/>
              <p:nvPr/>
            </p:nvSpPr>
            <p:spPr>
              <a:xfrm>
                <a:off x="9563676" y="721824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C00000"/>
                    </a:solidFill>
                    <a:latin typeface="+mj-ea"/>
                    <a:ea typeface="+mj-ea"/>
                  </a:rPr>
                  <a:t>入口队列</a:t>
                </a: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EE28B129-365F-4407-A80B-EF87A6BDA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2605" y="1182699"/>
                <a:ext cx="2632072" cy="362212"/>
              </a:xfrm>
              <a:prstGeom prst="rect">
                <a:avLst/>
              </a:prstGeom>
            </p:spPr>
          </p:pic>
        </p:grp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938E2E3-4624-4266-9878-4EE92532437F}"/>
                </a:ext>
              </a:extLst>
            </p:cNvPr>
            <p:cNvCxnSpPr>
              <a:cxnSpLocks/>
            </p:cNvCxnSpPr>
            <p:nvPr/>
          </p:nvCxnSpPr>
          <p:spPr>
            <a:xfrm>
              <a:off x="9860037" y="1363805"/>
              <a:ext cx="0" cy="9355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511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条件变量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D6814C-803F-478A-9D0B-91F227DB184E}"/>
              </a:ext>
            </a:extLst>
          </p:cNvPr>
          <p:cNvSpPr txBox="1"/>
          <p:nvPr/>
        </p:nvSpPr>
        <p:spPr>
          <a:xfrm>
            <a:off x="680936" y="1663430"/>
            <a:ext cx="8994770" cy="500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条件变量是管程内的等待机制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进入管程的线程因资源被占用而进入等待状态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每个条件变量表示一种等待原因，对应一个等待队列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Wait()</a:t>
            </a:r>
            <a:r>
              <a:rPr lang="zh-CN" altLang="en-US" sz="2400" b="1" dirty="0"/>
              <a:t>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进程通过管程调用临界资源，得不到满足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将自己阻塞在（管程）的等待队列中，或者放弃管程使用权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Signal()</a:t>
            </a:r>
            <a:r>
              <a:rPr lang="zh-CN" altLang="en-US" sz="2400" b="1" dirty="0"/>
              <a:t>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将等待队列中的一个线程唤醒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如果队列为空，则等同于空操作</a:t>
            </a:r>
          </a:p>
        </p:txBody>
      </p:sp>
    </p:spTree>
    <p:extLst>
      <p:ext uri="{BB962C8B-B14F-4D97-AF65-F5344CB8AC3E}">
        <p14:creationId xmlns:p14="http://schemas.microsoft.com/office/powerpoint/2010/main" val="2166359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条件变量实现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ABD13D-9977-4739-8261-5C4490E8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276" y="1891533"/>
            <a:ext cx="4179447" cy="15901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10A7D5-50FA-494E-A1C5-93A5D6C44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5" y="3935485"/>
            <a:ext cx="5078611" cy="25892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0E9F7E-5794-414F-A353-FA185C1A4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208" y="3935484"/>
            <a:ext cx="6219217" cy="25892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0D9A0D3-0D28-4A6E-A877-E4F48563F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39" y="3935484"/>
            <a:ext cx="5078611" cy="25892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615BDC-7903-4C81-9C93-DD1EB9D64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392" y="3935483"/>
            <a:ext cx="5063957" cy="25817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123B95A-A999-4A68-8E30-DF0C44ADA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738" y="3935485"/>
            <a:ext cx="5102080" cy="26012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DB5E1D7-00B2-462F-AB37-89D617906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392" y="3935485"/>
            <a:ext cx="5063958" cy="25817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C7B30A-9E59-4212-9907-065C5B8969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0212" y="3935484"/>
            <a:ext cx="6207396" cy="258433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220B8A-0EA9-4598-9B31-7BAD035C6C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0212" y="3937377"/>
            <a:ext cx="6207396" cy="258433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7BCB962-2780-4F6C-9687-A74536E5E4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311" y="3945551"/>
            <a:ext cx="6204297" cy="258304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B717FCF-70C4-46FF-B93B-465FD67BCE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8395" y="3945551"/>
            <a:ext cx="6219217" cy="25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9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条件变量的使用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D6814C-803F-478A-9D0B-91F227DB184E}"/>
              </a:ext>
            </a:extLst>
          </p:cNvPr>
          <p:cNvSpPr txBox="1"/>
          <p:nvPr/>
        </p:nvSpPr>
        <p:spPr>
          <a:xfrm>
            <a:off x="680936" y="1663430"/>
            <a:ext cx="7917552" cy="500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管程中对每一个条件变量，都须予以说明，其形式为：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condition x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y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可表示为：</a:t>
            </a:r>
            <a:r>
              <a:rPr lang="en-US" altLang="zh-CN" sz="2400" b="1" dirty="0" err="1"/>
              <a:t>x.wait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和 </a:t>
            </a:r>
            <a:r>
              <a:rPr lang="en-US" altLang="zh-CN" sz="2400" b="1" dirty="0" err="1"/>
              <a:t>x.signal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例如，</a:t>
            </a:r>
            <a:r>
              <a:rPr lang="en-US" altLang="zh-CN" sz="2400" b="1" dirty="0"/>
              <a:t>condition </a:t>
            </a:r>
            <a:r>
              <a:rPr lang="en-US" altLang="zh-CN" sz="2400" b="1" dirty="0" err="1"/>
              <a:t>nonbusy</a:t>
            </a:r>
            <a:r>
              <a:rPr lang="zh-CN" altLang="en-US" sz="2400" b="1" dirty="0"/>
              <a:t>； 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此时，</a:t>
            </a:r>
            <a:r>
              <a:rPr lang="en-US" altLang="zh-CN" sz="2400" b="1" dirty="0"/>
              <a:t>wait</a:t>
            </a:r>
            <a:r>
              <a:rPr lang="zh-CN" altLang="en-US" sz="2400" b="1" dirty="0"/>
              <a:t>原语为，</a:t>
            </a:r>
            <a:r>
              <a:rPr lang="en-US" altLang="zh-CN" sz="2400" b="1" dirty="0" err="1"/>
              <a:t>nonbusy.wait</a:t>
            </a:r>
            <a:r>
              <a:rPr lang="zh-CN" altLang="en-US" sz="2400" b="1" dirty="0"/>
              <a:t>；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相应，</a:t>
            </a:r>
            <a:r>
              <a:rPr lang="en-US" altLang="zh-CN" sz="2400" b="1" dirty="0"/>
              <a:t>signal</a:t>
            </a:r>
            <a:r>
              <a:rPr lang="zh-CN" altLang="en-US" sz="2400" b="1" dirty="0"/>
              <a:t>原语为，</a:t>
            </a:r>
            <a:r>
              <a:rPr lang="en-US" altLang="zh-CN" sz="2400" b="1" dirty="0" err="1"/>
              <a:t>nonbusy.signal</a:t>
            </a:r>
            <a:r>
              <a:rPr lang="zh-CN" altLang="en-US" sz="2400" b="1" dirty="0"/>
              <a:t>；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注意，管程里</a:t>
            </a:r>
            <a:r>
              <a:rPr lang="en-US" altLang="zh-CN" sz="2400" b="1" dirty="0"/>
              <a:t>signal</a:t>
            </a:r>
            <a:r>
              <a:rPr lang="zh-CN" altLang="en-US" sz="2400" b="1" dirty="0"/>
              <a:t>操作与信号量的</a:t>
            </a:r>
            <a:r>
              <a:rPr lang="en-US" altLang="zh-CN" sz="2400" b="1" dirty="0"/>
              <a:t>signal</a:t>
            </a:r>
            <a:r>
              <a:rPr lang="zh-CN" altLang="en-US" sz="2400" b="1" dirty="0"/>
              <a:t>不同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管程里，如果没有阻塞进程，则不做任何操作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信号量，只要有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操作，信号量一定会减</a:t>
            </a:r>
            <a:r>
              <a:rPr lang="en-US" altLang="zh-CN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21846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特性小结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99259" y="1784737"/>
            <a:ext cx="10357338" cy="390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局部</a:t>
            </a:r>
            <a:r>
              <a:rPr lang="zh-CN" altLang="en-US" sz="2400" b="1" dirty="0"/>
              <a:t>于管程的数据只能被</a:t>
            </a:r>
            <a:r>
              <a:rPr lang="zh-CN" altLang="en-US" sz="2400" b="1" dirty="0">
                <a:solidFill>
                  <a:srgbClr val="C00000"/>
                </a:solidFill>
              </a:rPr>
              <a:t>局部</a:t>
            </a:r>
            <a:r>
              <a:rPr lang="zh-CN" altLang="en-US" sz="2400" b="1" dirty="0"/>
              <a:t>于管程内的过程所访问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每个进程</a:t>
            </a:r>
            <a:r>
              <a:rPr lang="zh-CN" altLang="en-US" sz="2400" b="1" dirty="0">
                <a:solidFill>
                  <a:srgbClr val="C00000"/>
                </a:solidFill>
              </a:rPr>
              <a:t>只有</a:t>
            </a:r>
            <a:r>
              <a:rPr lang="zh-CN" altLang="en-US" sz="2400" b="1" dirty="0"/>
              <a:t>通过调用管程内的过程</a:t>
            </a:r>
            <a:r>
              <a:rPr lang="zh-CN" altLang="en-US" sz="2400" b="1" dirty="0">
                <a:solidFill>
                  <a:srgbClr val="C00000"/>
                </a:solidFill>
              </a:rPr>
              <a:t>才能</a:t>
            </a:r>
            <a:r>
              <a:rPr lang="zh-CN" altLang="en-US" sz="2400" b="1" dirty="0"/>
              <a:t>进入管程访问共享数据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每次</a:t>
            </a:r>
            <a:r>
              <a:rPr lang="zh-CN" altLang="en-US" sz="2400" b="1" dirty="0">
                <a:solidFill>
                  <a:srgbClr val="C00000"/>
                </a:solidFill>
              </a:rPr>
              <a:t>只允许一个</a:t>
            </a:r>
            <a:r>
              <a:rPr lang="zh-CN" altLang="en-US" sz="2400" b="1" dirty="0"/>
              <a:t>进程在管程内执行某个内部过程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正在管程中的线程</a:t>
            </a:r>
            <a:r>
              <a:rPr lang="zh-CN" altLang="en-US" sz="2400" b="1" dirty="0">
                <a:solidFill>
                  <a:srgbClr val="C00000"/>
                </a:solidFill>
              </a:rPr>
              <a:t>可临时放弃</a:t>
            </a:r>
            <a:r>
              <a:rPr lang="zh-CN" altLang="en-US" sz="2400" b="1" dirty="0"/>
              <a:t>管程的互斥访问，等待事件出现时恢复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       管程像一个围墙，把共享变量和对它操作的过程围起来，而且每次只允许一个进程进入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522605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C336D23C-DB6C-432C-8320-021A71CF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75" y="1767098"/>
            <a:ext cx="5187050" cy="202257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5282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消费者问题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2B1B3C-E429-44AE-8174-9CC5D3273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143" y="3939817"/>
            <a:ext cx="9411324" cy="29181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85A1C0-6AE8-4A6D-A191-D937622A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955" y="3944930"/>
            <a:ext cx="9386512" cy="29104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6783E71-D4B6-4637-BD02-5FBBA3EE8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955" y="3944930"/>
            <a:ext cx="9386512" cy="291048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B46243F-F676-48F2-95CA-09A45852D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43" y="3944930"/>
            <a:ext cx="9411324" cy="291818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0EC6812-AA73-404C-9B6D-11E951911471}"/>
              </a:ext>
            </a:extLst>
          </p:cNvPr>
          <p:cNvSpPr txBox="1"/>
          <p:nvPr/>
        </p:nvSpPr>
        <p:spPr>
          <a:xfrm>
            <a:off x="668069" y="1955260"/>
            <a:ext cx="1415772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定义管程</a:t>
            </a:r>
          </a:p>
        </p:txBody>
      </p:sp>
    </p:spTree>
    <p:extLst>
      <p:ext uri="{BB962C8B-B14F-4D97-AF65-F5344CB8AC3E}">
        <p14:creationId xmlns:p14="http://schemas.microsoft.com/office/powerpoint/2010/main" val="18486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5282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消费者问题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EC6812-AA73-404C-9B6D-11E951911471}"/>
              </a:ext>
            </a:extLst>
          </p:cNvPr>
          <p:cNvSpPr txBox="1"/>
          <p:nvPr/>
        </p:nvSpPr>
        <p:spPr>
          <a:xfrm>
            <a:off x="668069" y="1955260"/>
            <a:ext cx="2776722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生产者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消费者进程</a:t>
            </a: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FEEC9491-CD16-4379-9CD3-E42B0A7E4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6441" y="2643758"/>
            <a:ext cx="6380728" cy="1569660"/>
          </a:xfrm>
          <a:prstGeom prst="rect">
            <a:avLst/>
          </a:prstGeom>
          <a:gradFill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</a:gradFill>
          <a:ln w="19050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 Producer () {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 an item</a:t>
            </a:r>
            <a:r>
              <a:rPr lang="zh-CN" altLang="en-US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；</a:t>
            </a:r>
            <a:endParaRPr lang="en-US" altLang="zh-CN" b="1" dirty="0">
              <a:solidFill>
                <a:srgbClr val="C64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 err="1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BoundedBuffer.Deposit</a:t>
            </a:r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(item);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id="{D7526AE8-B7A2-43A4-8479-B160B7265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6441" y="4646001"/>
            <a:ext cx="6380728" cy="1569660"/>
          </a:xfrm>
          <a:prstGeom prst="rect">
            <a:avLst/>
          </a:prstGeom>
          <a:gradFill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</a:gradFill>
          <a:ln w="19050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 Consumer () {</a:t>
            </a:r>
          </a:p>
          <a:p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b="1" dirty="0" err="1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BoundedBuffer.Remove</a:t>
            </a:r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(item);</a:t>
            </a:r>
          </a:p>
          <a:p>
            <a:r>
              <a:rPr lang="en-US" altLang="zh-CN" b="1" dirty="0">
                <a:solidFill>
                  <a:srgbClr val="C64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consume the item;</a:t>
            </a:r>
          </a:p>
          <a:p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9747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条件变量的释放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E39708-3721-49DF-AAAA-C03E342A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55" y="1644067"/>
            <a:ext cx="7503052" cy="51530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F94E90-0728-4679-A96A-8AFD7E076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303" y="2471844"/>
            <a:ext cx="3350417" cy="11336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3C704A-17D9-4D05-893E-D69F0F301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481" y="3827550"/>
            <a:ext cx="3357639" cy="17040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D6313B7-A2FD-4B5A-8A4F-7C2AF27CF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816" y="5979796"/>
            <a:ext cx="3826985" cy="8015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BD7398B-3249-45EF-9E02-7BEE86F84E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689" y="2467523"/>
            <a:ext cx="3507813" cy="115667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48B22EE-679B-4962-8535-265E04C8A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8332" y="3685747"/>
            <a:ext cx="3545612" cy="12171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7529EBD-9667-4A4A-A521-12F4ED693A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8689" y="4964450"/>
            <a:ext cx="4006770" cy="97523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2642BF4-9ECD-4A9D-AE9E-6EDB8DA85B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218" y="6001235"/>
            <a:ext cx="4021889" cy="86183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5AF9E49D-0629-4014-BA56-744FD15C0EC0}"/>
              </a:ext>
            </a:extLst>
          </p:cNvPr>
          <p:cNvSpPr txBox="1"/>
          <p:nvPr/>
        </p:nvSpPr>
        <p:spPr>
          <a:xfrm>
            <a:off x="359272" y="2399091"/>
            <a:ext cx="738664" cy="37904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用于真实</a:t>
            </a:r>
            <a:r>
              <a:rPr lang="en-US" altLang="zh-CN" sz="2400" b="1" dirty="0"/>
              <a:t>OS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JAVA</a:t>
            </a:r>
            <a:r>
              <a:rPr lang="zh-CN" altLang="en-US" sz="2400" b="1" dirty="0"/>
              <a:t>虚拟机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866047-6080-42D3-9897-DF4852732470}"/>
              </a:ext>
            </a:extLst>
          </p:cNvPr>
          <p:cNvSpPr txBox="1"/>
          <p:nvPr/>
        </p:nvSpPr>
        <p:spPr>
          <a:xfrm>
            <a:off x="11114807" y="2471844"/>
            <a:ext cx="738664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教学，教材中讲解</a:t>
            </a:r>
          </a:p>
        </p:txBody>
      </p:sp>
    </p:spTree>
    <p:extLst>
      <p:ext uri="{BB962C8B-B14F-4D97-AF65-F5344CB8AC3E}">
        <p14:creationId xmlns:p14="http://schemas.microsoft.com/office/powerpoint/2010/main" val="72051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46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写者问题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B236BF-2DFB-4D87-8A5A-C3931288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67" y="1525621"/>
            <a:ext cx="6540294" cy="204983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BD69C70-7FEF-484E-990E-9DC247EB8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825" y="3647823"/>
            <a:ext cx="6671863" cy="155411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A38A939-6BB8-478A-A0B2-DC38D9C3B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366" y="5201941"/>
            <a:ext cx="8313569" cy="155562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2DB813-76DA-4F0A-ACBB-9F61C39F9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8903" y="1525621"/>
            <a:ext cx="6558860" cy="2122202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01A9B57-6D13-42C7-8F49-5A8F956D0A10}"/>
              </a:ext>
            </a:extLst>
          </p:cNvPr>
          <p:cNvSpPr txBox="1"/>
          <p:nvPr/>
        </p:nvSpPr>
        <p:spPr>
          <a:xfrm>
            <a:off x="1780163" y="1809663"/>
            <a:ext cx="203132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管程状态变量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3E4AA9D-89DA-4BBE-8D37-B53B6F9AC413}"/>
              </a:ext>
            </a:extLst>
          </p:cNvPr>
          <p:cNvSpPr txBox="1"/>
          <p:nvPr/>
        </p:nvSpPr>
        <p:spPr>
          <a:xfrm>
            <a:off x="1780162" y="2527579"/>
            <a:ext cx="203132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管程条件变量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57BDB4B-0F68-4145-A43E-9B58111A57CE}"/>
              </a:ext>
            </a:extLst>
          </p:cNvPr>
          <p:cNvSpPr txBox="1"/>
          <p:nvPr/>
        </p:nvSpPr>
        <p:spPr>
          <a:xfrm>
            <a:off x="1780163" y="3647823"/>
            <a:ext cx="203132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两个基本方法</a:t>
            </a:r>
          </a:p>
        </p:txBody>
      </p:sp>
    </p:spTree>
    <p:extLst>
      <p:ext uri="{BB962C8B-B14F-4D97-AF65-F5344CB8AC3E}">
        <p14:creationId xmlns:p14="http://schemas.microsoft.com/office/powerpoint/2010/main" val="425802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35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经典问题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</a:rPr>
              <a:t>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2326278" cy="661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/>
              <a:t>理发师问题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5955" y="2382978"/>
            <a:ext cx="10100698" cy="334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理发店有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位理发师、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个理发椅和</a:t>
            </a:r>
            <a:r>
              <a:rPr lang="en-US" altLang="zh-CN" sz="2400" b="1" dirty="0"/>
              <a:t>k</a:t>
            </a:r>
            <a:r>
              <a:rPr lang="zh-CN" altLang="en-US" sz="2400" b="1" dirty="0"/>
              <a:t>个供顾客休息的凳子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若没有顾客，理发师休息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当顾客到来时，需唤醒理发师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若理发师正在理发，如果有空凳子，顾客在凳子上等待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如果没有空凳子，则顾客离开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为理发师和顾客各设计一段程序来描述其活动</a:t>
            </a:r>
          </a:p>
        </p:txBody>
      </p:sp>
    </p:spTree>
    <p:extLst>
      <p:ext uri="{BB962C8B-B14F-4D97-AF65-F5344CB8AC3E}">
        <p14:creationId xmlns:p14="http://schemas.microsoft.com/office/powerpoint/2010/main" val="3245603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46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5CF2A8-FA6C-456F-AE46-B73449B6B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6" y="1528417"/>
            <a:ext cx="11619952" cy="23172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E705888-6795-43B2-9FD6-7A1467ADA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46" y="3928124"/>
            <a:ext cx="5160786" cy="29034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E7B3C2-C3F9-4F81-9977-99A04C9AB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46" y="3928124"/>
            <a:ext cx="5160786" cy="29034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34111F-44A1-4282-BA52-BE2C0D556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46" y="3928124"/>
            <a:ext cx="5160786" cy="29034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C237731-83BF-4B33-A8A2-22001051C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46" y="3928124"/>
            <a:ext cx="5160786" cy="29034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0E3B4E-8EA2-4BEE-8FD7-A59313EF8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923" y="3928124"/>
            <a:ext cx="4751494" cy="28358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ADE9D0-19E8-419D-9867-25668B72E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4923" y="3928124"/>
            <a:ext cx="4751494" cy="28358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DDF0D84-DEBC-4B70-AC1E-C98F4206F9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4923" y="3928124"/>
            <a:ext cx="4751494" cy="28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9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46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写者问题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CB6B42A-7D17-4A94-92E1-8068AB147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46" y="1528417"/>
            <a:ext cx="11619952" cy="215386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EE2AABE-3BFC-42A7-8933-1E9BE8869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46" y="3757448"/>
            <a:ext cx="4888411" cy="294894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D9262B2-ADBB-4922-A44A-D6FF1F20F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46" y="3757448"/>
            <a:ext cx="4888411" cy="294894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C50B320-7DD1-49C3-9EA9-7BDDF9FE4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46" y="3757448"/>
            <a:ext cx="4888411" cy="294894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265E54E-D09B-4DEA-A669-5883D9A15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971" y="3757448"/>
            <a:ext cx="5569359" cy="294894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6705250-B552-4A37-945D-3BF610D72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971" y="3757448"/>
            <a:ext cx="5569359" cy="294894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3ABABB2-BC21-48F4-B92D-BCDF244EA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6738" y="3760980"/>
            <a:ext cx="5569358" cy="29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管程解决哲学家就餐问题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3E6BAB-92A6-408B-9EB8-70DB7879EC7D}"/>
              </a:ext>
            </a:extLst>
          </p:cNvPr>
          <p:cNvSpPr txBox="1"/>
          <p:nvPr/>
        </p:nvSpPr>
        <p:spPr>
          <a:xfrm>
            <a:off x="914201" y="1756555"/>
            <a:ext cx="6378669" cy="4457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建立名为</a:t>
            </a:r>
            <a:r>
              <a:rPr lang="en-US" altLang="zh-CN" sz="2400" b="1" dirty="0"/>
              <a:t>dining</a:t>
            </a:r>
            <a:r>
              <a:rPr lang="zh-CN" altLang="en-US" sz="2400" b="1" dirty="0"/>
              <a:t>的管程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使用一个枚举类型来表示哲学家的三种状态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Thinking</a:t>
            </a:r>
            <a:r>
              <a:rPr lang="zh-CN" altLang="en-US" sz="2400" b="1" dirty="0"/>
              <a:t>（思考）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Hungry</a:t>
            </a:r>
            <a:r>
              <a:rPr lang="zh-CN" altLang="en-US" sz="2400" b="1" dirty="0"/>
              <a:t>（饥饿）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Eating</a:t>
            </a:r>
            <a:r>
              <a:rPr lang="zh-CN" altLang="en-US" sz="2400" b="1" dirty="0"/>
              <a:t>（吃饭）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条件变量</a:t>
            </a:r>
            <a:r>
              <a:rPr lang="en-US" altLang="zh-CN" sz="2400" b="1" dirty="0"/>
              <a:t>self[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] (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= 0, 1, 2, 3, 4 )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需要互斥的操作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pickup()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putdown()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check()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636747C5-7D52-4792-BBB1-78FDF0819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306190"/>
            <a:ext cx="5917660" cy="2039020"/>
          </a:xfrm>
          <a:prstGeom prst="rect">
            <a:avLst/>
          </a:prstGeom>
          <a:gradFill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Process philosopher() {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// thinking;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// hungry;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// </a:t>
            </a:r>
            <a:r>
              <a:rPr lang="en-US" altLang="zh-CN" sz="20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check</a:t>
            </a: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chopsticks and </a:t>
            </a:r>
            <a:r>
              <a:rPr lang="en-US" altLang="zh-CN" sz="20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pickup</a:t>
            </a: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// eating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	// </a:t>
            </a:r>
            <a:r>
              <a:rPr lang="en-US" altLang="zh-CN" sz="20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putdown</a:t>
            </a: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 chopsticks;</a:t>
            </a:r>
          </a:p>
          <a:p>
            <a:pPr eaLnBrk="1" hangingPunct="1">
              <a:lnSpc>
                <a:spcPct val="90000"/>
              </a:lnSpc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微软雅黑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665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管程解决哲学家就餐问题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3E6BAB-92A6-408B-9EB8-70DB7879EC7D}"/>
              </a:ext>
            </a:extLst>
          </p:cNvPr>
          <p:cNvSpPr txBox="1"/>
          <p:nvPr/>
        </p:nvSpPr>
        <p:spPr>
          <a:xfrm>
            <a:off x="914201" y="1453252"/>
            <a:ext cx="10389339" cy="500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test(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)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测试哲学家是否已经具备用餐条件，仅当哲学家</a:t>
            </a:r>
            <a:r>
              <a:rPr lang="en-US" altLang="zh-CN" sz="2400" b="1" dirty="0" err="1"/>
              <a:t>i</a:t>
            </a:r>
            <a:r>
              <a:rPr lang="zh-CN" altLang="en-US" sz="2400" b="1" dirty="0"/>
              <a:t>饥饿并且在他左、右的哲学家都不在用餐的时候哲学家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具备用餐条件；若已经具备用餐条件，则通过</a:t>
            </a:r>
            <a:r>
              <a:rPr lang="en-US" altLang="zh-CN" sz="2400" b="1" dirty="0"/>
              <a:t>signal</a:t>
            </a:r>
            <a:r>
              <a:rPr lang="zh-CN" altLang="en-US" sz="2400" b="1" dirty="0"/>
              <a:t>原语让准备用餐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pickup(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)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哲学家申请用餐调时调用，先用</a:t>
            </a:r>
            <a:r>
              <a:rPr lang="en-US" altLang="zh-CN" sz="2400" b="1" dirty="0"/>
              <a:t>test(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查看哲学家</a:t>
            </a:r>
            <a:r>
              <a:rPr lang="en-US" altLang="zh-CN" sz="2400" b="1" dirty="0" err="1"/>
              <a:t>i</a:t>
            </a:r>
            <a:r>
              <a:rPr lang="zh-CN" altLang="en-US" sz="2400" b="1" dirty="0"/>
              <a:t>是否已经具备用餐条件，若不具备则用</a:t>
            </a:r>
            <a:r>
              <a:rPr lang="en-US" altLang="zh-CN" sz="2400" b="1" dirty="0"/>
              <a:t>wait</a:t>
            </a:r>
            <a:r>
              <a:rPr lang="zh-CN" altLang="en-US" sz="2400" b="1" dirty="0"/>
              <a:t>原语阻塞哲学家</a:t>
            </a:r>
            <a:r>
              <a:rPr lang="en-US" altLang="zh-CN" sz="2400" b="1" dirty="0" err="1"/>
              <a:t>i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Putdown( </a:t>
            </a:r>
            <a:r>
              <a:rPr lang="en-US" altLang="zh-CN" sz="2400" b="1" dirty="0" err="1"/>
              <a:t>i</a:t>
            </a:r>
            <a:r>
              <a:rPr lang="en-US" altLang="zh-CN" sz="2400" b="1" dirty="0"/>
              <a:t> )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哲学家用餐完毕后，使用</a:t>
            </a:r>
            <a:r>
              <a:rPr lang="en-US" altLang="zh-CN" sz="2400" b="1" dirty="0"/>
              <a:t>test</a:t>
            </a:r>
            <a:r>
              <a:rPr lang="zh-CN" altLang="en-US" sz="2400" b="1" dirty="0"/>
              <a:t>函数检查其左右是否具备用餐条件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071563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管程解决哲学家就餐问题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BE16338-EEC1-4AA7-BDED-A79D107F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3" y="2704124"/>
            <a:ext cx="7709613" cy="37509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10394C-7342-4BB8-A8EA-28838E69DAD1}"/>
              </a:ext>
            </a:extLst>
          </p:cNvPr>
          <p:cNvSpPr txBox="1"/>
          <p:nvPr/>
        </p:nvSpPr>
        <p:spPr>
          <a:xfrm>
            <a:off x="1702340" y="1896894"/>
            <a:ext cx="2954655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管程的定义及初始化</a:t>
            </a:r>
          </a:p>
        </p:txBody>
      </p:sp>
    </p:spTree>
    <p:extLst>
      <p:ext uri="{BB962C8B-B14F-4D97-AF65-F5344CB8AC3E}">
        <p14:creationId xmlns:p14="http://schemas.microsoft.com/office/powerpoint/2010/main" val="3542829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管程解决哲学家就餐问题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12B425-A037-44F2-8830-AE44D480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1" y="4752075"/>
            <a:ext cx="5665647" cy="20447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BCD266-981F-42CD-84E1-110527E89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78" y="4752075"/>
            <a:ext cx="5633697" cy="1821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D0EA38-FBD4-439A-911A-3AA5913AE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515" y="1453252"/>
            <a:ext cx="5691017" cy="30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75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管程解决哲学家就餐问题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1EE38B-3039-4028-9905-C95D6E57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254" y="1864039"/>
            <a:ext cx="7227492" cy="312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53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269575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作业与真题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106008" y="3684930"/>
            <a:ext cx="396304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68166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544282" y="1577390"/>
            <a:ext cx="8986388" cy="2817685"/>
            <a:chOff x="1544282" y="1577390"/>
            <a:chExt cx="8986388" cy="2817685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1948FA9-16AC-4316-8538-0A32B83B0612}"/>
                </a:ext>
              </a:extLst>
            </p:cNvPr>
            <p:cNvGrpSpPr/>
            <p:nvPr/>
          </p:nvGrpSpPr>
          <p:grpSpPr>
            <a:xfrm rot="11641273">
              <a:off x="1544282" y="1631086"/>
              <a:ext cx="246536" cy="1113914"/>
              <a:chOff x="421960" y="935930"/>
              <a:chExt cx="1125738" cy="5086391"/>
            </a:xfrm>
          </p:grpSpPr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33DA030-D410-4187-9F6A-4D85DCB20C2D}"/>
                  </a:ext>
                </a:extLst>
              </p:cNvPr>
              <p:cNvCxnSpPr/>
              <p:nvPr/>
            </p:nvCxnSpPr>
            <p:spPr>
              <a:xfrm flipH="1">
                <a:off x="497831" y="1966786"/>
                <a:ext cx="1049867" cy="405553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55" name="矩形 54">
                <a:extLst>
                  <a:ext uri="{FF2B5EF4-FFF2-40B4-BE49-F238E27FC236}">
                    <a16:creationId xmlns:a16="http://schemas.microsoft.com/office/drawing/2014/main" id="{8121195E-B5BD-4DE2-8201-D406CF36399F}"/>
                  </a:ext>
                </a:extLst>
              </p:cNvPr>
              <p:cNvSpPr/>
              <p:nvPr/>
            </p:nvSpPr>
            <p:spPr>
              <a:xfrm rot="865294">
                <a:off x="421960" y="935930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作业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1726581" y="2230443"/>
              <a:ext cx="8804089" cy="2164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桌子上只有一个盘子，每次只能向其存放一个水果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爸爸向盘子中放苹果，妈妈向盘子中放橘子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儿子专门等着吃盘子里的橘子，女儿专门等着吃盘子里放的苹果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只有盘子为空的时候，爸爸或妈妈才向盘子里面放水果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只有盘子里面有水果的时候，儿子或者女儿才从盘中取出自己想要的水果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2A99E1B-F5F5-4700-B6B7-1726DF4A6483}"/>
              </a:ext>
            </a:extLst>
          </p:cNvPr>
          <p:cNvGrpSpPr/>
          <p:nvPr/>
        </p:nvGrpSpPr>
        <p:grpSpPr>
          <a:xfrm>
            <a:off x="1544282" y="4335463"/>
            <a:ext cx="9559147" cy="2380642"/>
            <a:chOff x="1544282" y="1577390"/>
            <a:chExt cx="9559147" cy="238064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ADD4109-104B-42F9-A95B-98CE3F05DDCE}"/>
                </a:ext>
              </a:extLst>
            </p:cNvPr>
            <p:cNvGrpSpPr/>
            <p:nvPr/>
          </p:nvGrpSpPr>
          <p:grpSpPr>
            <a:xfrm rot="11641273">
              <a:off x="1544282" y="1631086"/>
              <a:ext cx="246536" cy="1113914"/>
              <a:chOff x="421960" y="935930"/>
              <a:chExt cx="1125738" cy="5086391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B53D0A87-8C4F-4586-9098-7F092BB778C0}"/>
                  </a:ext>
                </a:extLst>
              </p:cNvPr>
              <p:cNvCxnSpPr/>
              <p:nvPr/>
            </p:nvCxnSpPr>
            <p:spPr>
              <a:xfrm flipH="1">
                <a:off x="497831" y="1966786"/>
                <a:ext cx="1049867" cy="405553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E7482E6-E91B-4CCD-88D6-5A9F3069F495}"/>
                  </a:ext>
                </a:extLst>
              </p:cNvPr>
              <p:cNvSpPr/>
              <p:nvPr/>
            </p:nvSpPr>
            <p:spPr>
              <a:xfrm rot="865294">
                <a:off x="421960" y="935930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546DCB9-41F7-4EBC-83C6-738D857B1417}"/>
                </a:ext>
              </a:extLst>
            </p:cNvPr>
            <p:cNvSpPr/>
            <p:nvPr/>
          </p:nvSpPr>
          <p:spPr>
            <a:xfrm>
              <a:off x="1979607" y="1577390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要求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BF12914-43AE-4D81-A04D-79DE4016C68A}"/>
                </a:ext>
              </a:extLst>
            </p:cNvPr>
            <p:cNvSpPr/>
            <p:nvPr/>
          </p:nvSpPr>
          <p:spPr>
            <a:xfrm>
              <a:off x="1726581" y="2230443"/>
              <a:ext cx="9376848" cy="17275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b="1" dirty="0"/>
                <a:t>A4</a:t>
              </a:r>
              <a:r>
                <a:rPr lang="zh-CN" altLang="en-US" b="1" dirty="0"/>
                <a:t>纸， 姓名学号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按步骤分析，有哪些进程，都是什么关系，需要哪些信号量，初值怎么设定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画出流程图，写出伪代码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能用代码实现的额外加分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排排坐，吃果果</a:t>
            </a:r>
          </a:p>
        </p:txBody>
      </p:sp>
    </p:spTree>
    <p:extLst>
      <p:ext uri="{BB962C8B-B14F-4D97-AF65-F5344CB8AC3E}">
        <p14:creationId xmlns:p14="http://schemas.microsoft.com/office/powerpoint/2010/main" val="1779557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排排坐，吃果果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407083"/>
            <a:chOff x="1078544" y="1577390"/>
            <a:chExt cx="10482150" cy="140708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关系分析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87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4</a:t>
              </a:r>
              <a:r>
                <a:rPr lang="zh-CN" altLang="en-US" sz="2000" b="1" dirty="0"/>
                <a:t>个角色，爸爸、妈妈、儿子、女儿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爸爸妈妈互斥，爸爸女儿同步，妈妈儿子同步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078544" y="2975452"/>
            <a:ext cx="10482150" cy="1870352"/>
            <a:chOff x="1078544" y="1577390"/>
            <a:chExt cx="10482150" cy="1870352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整理思路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1317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四个进程，爸爸妈妈作为生产者，儿女为消费者，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爸爸产品，只针对女儿；妈妈产品，只针对儿子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两个简单的生产者消费者问题的叠加</a:t>
              </a:r>
              <a:endParaRPr lang="en-US" altLang="zh-CN" sz="2000" b="1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DA9599C-D981-42A7-A30B-62D8872D761B}"/>
              </a:ext>
            </a:extLst>
          </p:cNvPr>
          <p:cNvGrpSpPr/>
          <p:nvPr/>
        </p:nvGrpSpPr>
        <p:grpSpPr>
          <a:xfrm>
            <a:off x="1078544" y="4836783"/>
            <a:ext cx="10482150" cy="1870352"/>
            <a:chOff x="1078544" y="1577390"/>
            <a:chExt cx="10482150" cy="187035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5AE7706-2FE5-4C62-881D-F56EB98BD51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36CE62B-A1E1-4F22-9017-08441562FFA1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24449810-B032-4C90-A990-2167332CBD10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52ADF174-A245-4BB2-826C-458D3D72D2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424BF27A-DC16-4774-BF10-0EC0D2B339FB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17DCCE7-45E2-4C8E-8EDB-01F3E8D8CBEC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FE640C5-75FB-4A80-B39A-3A746CA0450F}"/>
                </a:ext>
              </a:extLst>
            </p:cNvPr>
            <p:cNvSpPr/>
            <p:nvPr/>
          </p:nvSpPr>
          <p:spPr>
            <a:xfrm>
              <a:off x="2044161" y="2129945"/>
              <a:ext cx="9516533" cy="1317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爸爸妈妈等盘子，儿子女儿等水果，三个临界资源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Plate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apple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orange</a:t>
              </a:r>
              <a:r>
                <a:rPr lang="zh-CN" altLang="en-US" sz="2000" b="1" dirty="0"/>
                <a:t>，初值分别为</a:t>
              </a:r>
              <a:r>
                <a:rPr lang="en-US" altLang="zh-CN" sz="2000" b="1" dirty="0"/>
                <a:t>1,0,0</a:t>
              </a:r>
              <a:r>
                <a:rPr lang="zh-CN" altLang="en-US" sz="2000" b="1" dirty="0"/>
                <a:t>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开始没有水果，盘子可用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37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916E1F-69A5-469D-9439-24A28AF00B3B}"/>
              </a:ext>
            </a:extLst>
          </p:cNvPr>
          <p:cNvSpPr txBox="1"/>
          <p:nvPr/>
        </p:nvSpPr>
        <p:spPr>
          <a:xfrm>
            <a:off x="1081740" y="1616518"/>
            <a:ext cx="5917004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化简问题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一个理发师，一个理发椅，一个凳子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809D33-840F-4076-8BB2-690BFFF173C7}"/>
              </a:ext>
            </a:extLst>
          </p:cNvPr>
          <p:cNvGrpSpPr/>
          <p:nvPr/>
        </p:nvGrpSpPr>
        <p:grpSpPr>
          <a:xfrm>
            <a:off x="4062177" y="2972485"/>
            <a:ext cx="754546" cy="913030"/>
            <a:chOff x="8519831" y="2515970"/>
            <a:chExt cx="754546" cy="91303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2BF642D-CDF2-40F2-AED9-C428FB3F675C}"/>
                </a:ext>
              </a:extLst>
            </p:cNvPr>
            <p:cNvCxnSpPr/>
            <p:nvPr/>
          </p:nvCxnSpPr>
          <p:spPr>
            <a:xfrm>
              <a:off x="8519831" y="2984739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7A9DB0F-E240-4382-8FAA-1FA7148F244D}"/>
                </a:ext>
              </a:extLst>
            </p:cNvPr>
            <p:cNvGrpSpPr/>
            <p:nvPr/>
          </p:nvGrpSpPr>
          <p:grpSpPr>
            <a:xfrm>
              <a:off x="8690072" y="2984739"/>
              <a:ext cx="414064" cy="444261"/>
              <a:chOff x="8686802" y="2984739"/>
              <a:chExt cx="414064" cy="444261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CF134E9-1C3C-4735-9954-2741D355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6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8E22657D-19B1-441F-93C7-59105982F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2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DAECA1C-F5F7-401D-BA18-DFA1BE72E59A}"/>
                </a:ext>
              </a:extLst>
            </p:cNvPr>
            <p:cNvGrpSpPr/>
            <p:nvPr/>
          </p:nvGrpSpPr>
          <p:grpSpPr>
            <a:xfrm>
              <a:off x="8809800" y="2528224"/>
              <a:ext cx="174609" cy="444261"/>
              <a:chOff x="8822740" y="2528224"/>
              <a:chExt cx="174609" cy="44426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3D358BF-C10B-4B98-843B-848DA4E6E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740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507D6B4-7D6C-4800-BDA2-9E387F02E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349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D8E955F-C0F7-4B56-B34F-BAC1361CA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900" y="2515970"/>
              <a:ext cx="350409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BC73E7-6A88-4ADC-9DBE-D54345E3BD1B}"/>
              </a:ext>
            </a:extLst>
          </p:cNvPr>
          <p:cNvGrpSpPr/>
          <p:nvPr/>
        </p:nvGrpSpPr>
        <p:grpSpPr>
          <a:xfrm>
            <a:off x="5967010" y="3251904"/>
            <a:ext cx="754546" cy="456515"/>
            <a:chOff x="9779288" y="2972485"/>
            <a:chExt cx="754546" cy="45651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A26A18C-08E2-4832-A8CF-084E1A64F8B6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A8156A-44C9-4489-9478-F34805F1E4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D24CB33-E9DA-4E23-B7CD-552299191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92D4ED12-4493-45FA-95B4-DBF08EB0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8" y="3107951"/>
            <a:ext cx="753248" cy="7444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8E13DF-D83E-456F-A65A-92AB07E0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68" y="2583149"/>
            <a:ext cx="1471260" cy="1337509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AA7AF1F4-5FCA-4C68-8226-BA25770A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62" y="2583148"/>
            <a:ext cx="1471260" cy="1337509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CD52F49F-B3C3-488F-973E-70E7E00777C0}"/>
              </a:ext>
            </a:extLst>
          </p:cNvPr>
          <p:cNvSpPr txBox="1"/>
          <p:nvPr/>
        </p:nvSpPr>
        <p:spPr>
          <a:xfrm>
            <a:off x="1081740" y="4314670"/>
            <a:ext cx="9764211" cy="2236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顾客先抢凳子，如果椅子没人，坐到椅子上，下一个顾客坐在凳子上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凳子上的顾客喊理发师来理发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理发师给椅子上的人理发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理发结束，顾客离开，下一个顾客做到椅子上</a:t>
            </a:r>
          </a:p>
        </p:txBody>
      </p:sp>
    </p:spTree>
    <p:extLst>
      <p:ext uri="{BB962C8B-B14F-4D97-AF65-F5344CB8AC3E}">
        <p14:creationId xmlns:p14="http://schemas.microsoft.com/office/powerpoint/2010/main" val="2680470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排排坐，吃果果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167610"/>
            <a:chOff x="1078544" y="1577390"/>
            <a:chExt cx="10482150" cy="116761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流程图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429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4</a:t>
              </a:r>
              <a:r>
                <a:rPr lang="zh-CN" altLang="en-US" sz="2000" b="1" dirty="0"/>
                <a:t>个角色，爸爸、妈妈、儿子、女儿</a:t>
              </a:r>
              <a:endParaRPr lang="en-US" altLang="zh-CN" sz="2000" b="1" dirty="0"/>
            </a:p>
          </p:txBody>
        </p: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B8DE1EB-DE85-4BA2-A9C1-20C4640E80B6}"/>
              </a:ext>
            </a:extLst>
          </p:cNvPr>
          <p:cNvSpPr/>
          <p:nvPr/>
        </p:nvSpPr>
        <p:spPr>
          <a:xfrm>
            <a:off x="1017313" y="3067125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爸爸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661D72F0-2AD7-4C0A-82BC-DE72907F8DBE}"/>
              </a:ext>
            </a:extLst>
          </p:cNvPr>
          <p:cNvSpPr/>
          <p:nvPr/>
        </p:nvSpPr>
        <p:spPr>
          <a:xfrm>
            <a:off x="767751" y="3779377"/>
            <a:ext cx="161465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准备苹果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8B77791-20CD-4BF2-A120-8F054CBA3499}"/>
              </a:ext>
            </a:extLst>
          </p:cNvPr>
          <p:cNvSpPr/>
          <p:nvPr/>
        </p:nvSpPr>
        <p:spPr>
          <a:xfrm>
            <a:off x="823288" y="5203881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放入苹果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542F9FC-2B18-4BC0-A4C3-06E5DC9E6F5B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570042" y="3503537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1BA2849C-7A2E-4FDE-B972-093DF64A2B1D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1575078" y="4215789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F8B72F56-EA9C-45E8-871D-BD445A836E5C}"/>
              </a:ext>
            </a:extLst>
          </p:cNvPr>
          <p:cNvSpPr/>
          <p:nvPr/>
        </p:nvSpPr>
        <p:spPr>
          <a:xfrm>
            <a:off x="767751" y="4491629"/>
            <a:ext cx="1614653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盘子是否为空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0033FD5-919A-4059-8955-100679E6DC6B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 flipH="1">
            <a:off x="1570042" y="4928041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5744483-48E1-4CD9-897D-DFAB62FC7F1D}"/>
              </a:ext>
            </a:extLst>
          </p:cNvPr>
          <p:cNvCxnSpPr>
            <a:cxnSpLocks/>
            <a:stCxn id="34" idx="2"/>
            <a:endCxn id="45" idx="0"/>
          </p:cNvCxnSpPr>
          <p:nvPr/>
        </p:nvCxnSpPr>
        <p:spPr>
          <a:xfrm>
            <a:off x="1570042" y="5640293"/>
            <a:ext cx="2468" cy="2847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D1D272F2-366D-4856-897B-DE54A8F43166}"/>
              </a:ext>
            </a:extLst>
          </p:cNvPr>
          <p:cNvSpPr/>
          <p:nvPr/>
        </p:nvSpPr>
        <p:spPr>
          <a:xfrm>
            <a:off x="632231" y="5925005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通知女儿拿苹果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DA501BF4-B4B9-426E-AF7E-111C28E02F77}"/>
              </a:ext>
            </a:extLst>
          </p:cNvPr>
          <p:cNvSpPr/>
          <p:nvPr/>
        </p:nvSpPr>
        <p:spPr>
          <a:xfrm>
            <a:off x="6243430" y="3065044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妈妈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24ABC8C3-7059-4B84-AC48-91669D3932CE}"/>
              </a:ext>
            </a:extLst>
          </p:cNvPr>
          <p:cNvSpPr/>
          <p:nvPr/>
        </p:nvSpPr>
        <p:spPr>
          <a:xfrm>
            <a:off x="5993868" y="3777296"/>
            <a:ext cx="161465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准备橘子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69DAC9CB-F859-4A6B-A214-B8162BF99301}"/>
              </a:ext>
            </a:extLst>
          </p:cNvPr>
          <p:cNvSpPr/>
          <p:nvPr/>
        </p:nvSpPr>
        <p:spPr>
          <a:xfrm>
            <a:off x="6049405" y="5201800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放入橘子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39FDC31C-526B-4177-A7BA-B0D0C25BF22D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6796159" y="3501456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5A4D73FA-8E42-4DB7-822D-93AFC5BBAFDD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>
          <a:xfrm>
            <a:off x="6801195" y="4213708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AAEFECD2-6E82-4E31-8970-3AB932039EAD}"/>
              </a:ext>
            </a:extLst>
          </p:cNvPr>
          <p:cNvSpPr/>
          <p:nvPr/>
        </p:nvSpPr>
        <p:spPr>
          <a:xfrm>
            <a:off x="5993868" y="4489548"/>
            <a:ext cx="1614653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盘子是否为空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16E649F8-3283-406A-93CD-612C8435EB8B}"/>
              </a:ext>
            </a:extLst>
          </p:cNvPr>
          <p:cNvCxnSpPr>
            <a:cxnSpLocks/>
            <a:stCxn id="69" idx="2"/>
            <a:endCxn id="66" idx="0"/>
          </p:cNvCxnSpPr>
          <p:nvPr/>
        </p:nvCxnSpPr>
        <p:spPr>
          <a:xfrm flipH="1">
            <a:off x="6796159" y="4925960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9C2CB0DD-8ACD-4033-AF40-F0AA7A53464B}"/>
              </a:ext>
            </a:extLst>
          </p:cNvPr>
          <p:cNvCxnSpPr>
            <a:cxnSpLocks/>
            <a:stCxn id="66" idx="2"/>
            <a:endCxn id="72" idx="0"/>
          </p:cNvCxnSpPr>
          <p:nvPr/>
        </p:nvCxnSpPr>
        <p:spPr>
          <a:xfrm>
            <a:off x="6796159" y="5638212"/>
            <a:ext cx="2468" cy="2847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5E19E518-D0F9-4FE8-9A4A-ECF27B47DCA7}"/>
              </a:ext>
            </a:extLst>
          </p:cNvPr>
          <p:cNvSpPr/>
          <p:nvPr/>
        </p:nvSpPr>
        <p:spPr>
          <a:xfrm>
            <a:off x="5858348" y="5922924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通知儿子拿橘子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06DFF12C-2CD9-4905-BD35-1A6DCE8DE3DA}"/>
              </a:ext>
            </a:extLst>
          </p:cNvPr>
          <p:cNvSpPr/>
          <p:nvPr/>
        </p:nvSpPr>
        <p:spPr>
          <a:xfrm>
            <a:off x="3632839" y="3072227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女儿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B28BBB21-2E42-45D5-8B8C-ABC981DD72A6}"/>
              </a:ext>
            </a:extLst>
          </p:cNvPr>
          <p:cNvSpPr/>
          <p:nvPr/>
        </p:nvSpPr>
        <p:spPr>
          <a:xfrm>
            <a:off x="3383277" y="3784479"/>
            <a:ext cx="161465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是否有苹果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100A1063-C331-4D3B-B6AA-281F1D8049D3}"/>
              </a:ext>
            </a:extLst>
          </p:cNvPr>
          <p:cNvSpPr/>
          <p:nvPr/>
        </p:nvSpPr>
        <p:spPr>
          <a:xfrm>
            <a:off x="3247757" y="5208983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通知爸妈盘子空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874DBF5F-2336-4E2B-8012-A3D6FD5CD974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>
            <a:off x="4185568" y="3508639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BD1C7F3B-BFFD-41AE-8B58-5351EF273646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>
          <a:xfrm>
            <a:off x="4190604" y="4220891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98450CE2-5563-4D61-8FC7-A09272D6070E}"/>
              </a:ext>
            </a:extLst>
          </p:cNvPr>
          <p:cNvSpPr/>
          <p:nvPr/>
        </p:nvSpPr>
        <p:spPr>
          <a:xfrm>
            <a:off x="3383277" y="4496731"/>
            <a:ext cx="1614653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拿出苹果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801EA49D-DF03-4842-8B26-0C739E9471FC}"/>
              </a:ext>
            </a:extLst>
          </p:cNvPr>
          <p:cNvCxnSpPr>
            <a:cxnSpLocks/>
            <a:stCxn id="78" idx="2"/>
            <a:endCxn id="75" idx="0"/>
          </p:cNvCxnSpPr>
          <p:nvPr/>
        </p:nvCxnSpPr>
        <p:spPr>
          <a:xfrm flipH="1">
            <a:off x="4188036" y="4933143"/>
            <a:ext cx="2568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DF1A815-31B5-49DA-854E-660CB8B7FC2D}"/>
              </a:ext>
            </a:extLst>
          </p:cNvPr>
          <p:cNvCxnSpPr>
            <a:cxnSpLocks/>
            <a:stCxn id="75" idx="2"/>
            <a:endCxn id="81" idx="0"/>
          </p:cNvCxnSpPr>
          <p:nvPr/>
        </p:nvCxnSpPr>
        <p:spPr>
          <a:xfrm>
            <a:off x="4188036" y="5645395"/>
            <a:ext cx="0" cy="2847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33134AA3-C02F-46AD-A1E2-DFC4AFB6353A}"/>
              </a:ext>
            </a:extLst>
          </p:cNvPr>
          <p:cNvSpPr/>
          <p:nvPr/>
        </p:nvSpPr>
        <p:spPr>
          <a:xfrm>
            <a:off x="3247757" y="5930107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吃苹果</a:t>
            </a: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83524BA5-A0A5-4935-9607-488A51C984C4}"/>
              </a:ext>
            </a:extLst>
          </p:cNvPr>
          <p:cNvSpPr/>
          <p:nvPr/>
        </p:nvSpPr>
        <p:spPr>
          <a:xfrm>
            <a:off x="8854020" y="2963867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儿子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4B94AB91-A6AB-4CCE-8F01-2ECC9B04EA31}"/>
              </a:ext>
            </a:extLst>
          </p:cNvPr>
          <p:cNvSpPr/>
          <p:nvPr/>
        </p:nvSpPr>
        <p:spPr>
          <a:xfrm>
            <a:off x="8604458" y="3676119"/>
            <a:ext cx="1614654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是否有橘子</a:t>
            </a: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3664884C-7AC6-48A7-8A29-518121861EDF}"/>
              </a:ext>
            </a:extLst>
          </p:cNvPr>
          <p:cNvSpPr/>
          <p:nvPr/>
        </p:nvSpPr>
        <p:spPr>
          <a:xfrm>
            <a:off x="8468938" y="5100623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通知爸妈盘子空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C545998-56B6-4D10-89BA-B6F28645AF81}"/>
              </a:ext>
            </a:extLst>
          </p:cNvPr>
          <p:cNvCxnSpPr>
            <a:cxnSpLocks/>
            <a:stCxn id="82" idx="2"/>
            <a:endCxn id="83" idx="0"/>
          </p:cNvCxnSpPr>
          <p:nvPr/>
        </p:nvCxnSpPr>
        <p:spPr>
          <a:xfrm>
            <a:off x="9406749" y="3400279"/>
            <a:ext cx="5036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77AFCD3-1A30-4159-B9AD-60FBA2CAD933}"/>
              </a:ext>
            </a:extLst>
          </p:cNvPr>
          <p:cNvCxnSpPr>
            <a:cxnSpLocks/>
            <a:stCxn id="83" idx="2"/>
            <a:endCxn id="87" idx="0"/>
          </p:cNvCxnSpPr>
          <p:nvPr/>
        </p:nvCxnSpPr>
        <p:spPr>
          <a:xfrm>
            <a:off x="9411785" y="4112531"/>
            <a:ext cx="0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8CBE1970-98F2-426D-AA65-A838CD20F2ED}"/>
              </a:ext>
            </a:extLst>
          </p:cNvPr>
          <p:cNvSpPr/>
          <p:nvPr/>
        </p:nvSpPr>
        <p:spPr>
          <a:xfrm>
            <a:off x="8604458" y="4388371"/>
            <a:ext cx="1614653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拿出橘子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7D352108-76B1-4603-A7B4-91337F3E4340}"/>
              </a:ext>
            </a:extLst>
          </p:cNvPr>
          <p:cNvCxnSpPr>
            <a:cxnSpLocks/>
            <a:stCxn id="87" idx="2"/>
            <a:endCxn id="84" idx="0"/>
          </p:cNvCxnSpPr>
          <p:nvPr/>
        </p:nvCxnSpPr>
        <p:spPr>
          <a:xfrm flipH="1">
            <a:off x="9409217" y="4824783"/>
            <a:ext cx="2568" cy="2758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3FF43F69-3ADC-441D-AFB4-3CC7B9BAF03D}"/>
              </a:ext>
            </a:extLst>
          </p:cNvPr>
          <p:cNvCxnSpPr>
            <a:cxnSpLocks/>
            <a:stCxn id="84" idx="2"/>
            <a:endCxn id="90" idx="0"/>
          </p:cNvCxnSpPr>
          <p:nvPr/>
        </p:nvCxnSpPr>
        <p:spPr>
          <a:xfrm>
            <a:off x="9409217" y="5537035"/>
            <a:ext cx="0" cy="28471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4C4DB547-711C-4AF4-8D1F-CCDD70CA9958}"/>
              </a:ext>
            </a:extLst>
          </p:cNvPr>
          <p:cNvSpPr/>
          <p:nvPr/>
        </p:nvSpPr>
        <p:spPr>
          <a:xfrm>
            <a:off x="8468938" y="5821747"/>
            <a:ext cx="18805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吃橘子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2E21C7E-3609-42E7-9987-C0BF67545BBF}"/>
              </a:ext>
            </a:extLst>
          </p:cNvPr>
          <p:cNvCxnSpPr>
            <a:stCxn id="45" idx="3"/>
            <a:endCxn id="74" idx="1"/>
          </p:cNvCxnSpPr>
          <p:nvPr/>
        </p:nvCxnSpPr>
        <p:spPr>
          <a:xfrm flipV="1">
            <a:off x="2512789" y="4002685"/>
            <a:ext cx="870488" cy="21405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4B3E74-4D3C-4D6D-BDD0-268DB3F58278}"/>
              </a:ext>
            </a:extLst>
          </p:cNvPr>
          <p:cNvCxnSpPr>
            <a:stCxn id="75" idx="1"/>
            <a:endCxn id="37" idx="3"/>
          </p:cNvCxnSpPr>
          <p:nvPr/>
        </p:nvCxnSpPr>
        <p:spPr>
          <a:xfrm flipH="1" flipV="1">
            <a:off x="2382404" y="4709835"/>
            <a:ext cx="865353" cy="7173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3F51CB7-4475-4986-BB84-858B4BE31A7F}"/>
              </a:ext>
            </a:extLst>
          </p:cNvPr>
          <p:cNvCxnSpPr>
            <a:stCxn id="75" idx="3"/>
            <a:endCxn id="69" idx="1"/>
          </p:cNvCxnSpPr>
          <p:nvPr/>
        </p:nvCxnSpPr>
        <p:spPr>
          <a:xfrm flipV="1">
            <a:off x="5128315" y="4707754"/>
            <a:ext cx="865553" cy="7194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5FFD21B-8B72-48BB-9702-4886D805C2C0}"/>
              </a:ext>
            </a:extLst>
          </p:cNvPr>
          <p:cNvCxnSpPr>
            <a:stCxn id="72" idx="3"/>
            <a:endCxn id="83" idx="1"/>
          </p:cNvCxnSpPr>
          <p:nvPr/>
        </p:nvCxnSpPr>
        <p:spPr>
          <a:xfrm flipV="1">
            <a:off x="7738906" y="3894325"/>
            <a:ext cx="865552" cy="22468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E3F4D66-8BB5-4622-B67A-30B140FA738C}"/>
              </a:ext>
            </a:extLst>
          </p:cNvPr>
          <p:cNvCxnSpPr>
            <a:stCxn id="84" idx="1"/>
            <a:endCxn id="69" idx="3"/>
          </p:cNvCxnSpPr>
          <p:nvPr/>
        </p:nvCxnSpPr>
        <p:spPr>
          <a:xfrm flipH="1" flipV="1">
            <a:off x="7608521" y="4707754"/>
            <a:ext cx="860417" cy="6110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660F37A5-7D00-4B89-B45D-D10E07FB8FB1}"/>
              </a:ext>
            </a:extLst>
          </p:cNvPr>
          <p:cNvCxnSpPr>
            <a:stCxn id="84" idx="3"/>
            <a:endCxn id="37" idx="1"/>
          </p:cNvCxnSpPr>
          <p:nvPr/>
        </p:nvCxnSpPr>
        <p:spPr>
          <a:xfrm flipH="1" flipV="1">
            <a:off x="767751" y="4709835"/>
            <a:ext cx="9581745" cy="608994"/>
          </a:xfrm>
          <a:prstGeom prst="bentConnector5">
            <a:avLst>
              <a:gd name="adj1" fmla="val -2386"/>
              <a:gd name="adj2" fmla="val -230468"/>
              <a:gd name="adj3" fmla="val 10238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064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排排坐，吃果果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2162947" cy="1167610"/>
            <a:chOff x="1078544" y="1577390"/>
            <a:chExt cx="2162947" cy="116761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26188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伪代码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EEAC271-94CB-4229-B1FD-0D21C7ABD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712" y="2261026"/>
            <a:ext cx="7106575" cy="3655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2017EA-3B72-4979-9738-D398A147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416" y="2988716"/>
            <a:ext cx="3133333" cy="18857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EE7794-07F7-4453-A821-C9FD32EFE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47"/>
          <a:stretch/>
        </p:blipFill>
        <p:spPr>
          <a:xfrm>
            <a:off x="1192114" y="4939993"/>
            <a:ext cx="3199935" cy="18571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6F5B14-DC95-4F17-90B0-726B0A48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015" y="2988716"/>
            <a:ext cx="2895238" cy="18476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518839-8D60-4A21-AF8D-1B3140E1BF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054"/>
          <a:stretch/>
        </p:blipFill>
        <p:spPr>
          <a:xfrm>
            <a:off x="6223762" y="4919902"/>
            <a:ext cx="2898491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3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汽车过桥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8714361" cy="500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有桥由右图所示，车流方向如箭头所示，回答如下问题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1</a:t>
            </a:r>
            <a:r>
              <a:rPr lang="zh-CN" altLang="en-US" sz="2400" b="1" dirty="0"/>
              <a:t>）若该桥一次只能由一辆车通过，试用信号量的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操作实现交通管制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）若桥上不允许两车交会，但允许同方向多个车依此通过（桥上可以有多辆同一方向的车），试用信号量的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操作实现交通管制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F17C37-C2C8-4987-AAEC-2202F886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374" y="1692613"/>
            <a:ext cx="2642168" cy="45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59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2009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334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三个进程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P2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P3,</a:t>
            </a:r>
            <a:r>
              <a:rPr lang="zh-CN" altLang="en-US" sz="2400" b="1" dirty="0"/>
              <a:t>互斥使用包含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个个单元的缓冲区，</a:t>
            </a:r>
            <a:r>
              <a:rPr lang="en-US" altLang="zh-CN" sz="2400" b="1" dirty="0"/>
              <a:t>P1</a:t>
            </a:r>
            <a:r>
              <a:rPr lang="zh-CN" altLang="en-US" sz="2400" b="1" dirty="0"/>
              <a:t>每次用</a:t>
            </a:r>
            <a:r>
              <a:rPr lang="en-US" altLang="zh-CN" sz="2400" b="1" dirty="0"/>
              <a:t>Produce()</a:t>
            </a:r>
            <a:r>
              <a:rPr lang="zh-CN" altLang="en-US" sz="2400" b="1" dirty="0"/>
              <a:t>生成一个正整数并用</a:t>
            </a:r>
            <a:r>
              <a:rPr lang="en-US" altLang="zh-CN" sz="2400" b="1" dirty="0"/>
              <a:t>put()</a:t>
            </a:r>
            <a:r>
              <a:rPr lang="zh-CN" altLang="en-US" sz="2400" b="1" dirty="0"/>
              <a:t>送入一个缓冲区的空单元中；</a:t>
            </a:r>
            <a:r>
              <a:rPr lang="en-US" altLang="zh-CN" sz="2400" b="1" dirty="0"/>
              <a:t>P2</a:t>
            </a:r>
            <a:r>
              <a:rPr lang="zh-CN" altLang="en-US" sz="2400" b="1" dirty="0"/>
              <a:t>每次用</a:t>
            </a:r>
            <a:r>
              <a:rPr lang="en-US" altLang="zh-CN" sz="2400" b="1" dirty="0" err="1"/>
              <a:t>getodd</a:t>
            </a:r>
            <a:r>
              <a:rPr lang="en-US" altLang="zh-CN" sz="2400" b="1" dirty="0"/>
              <a:t>()</a:t>
            </a:r>
            <a:r>
              <a:rPr lang="zh-CN" altLang="en-US" sz="2400" b="1" dirty="0"/>
              <a:t>从缓冲区中取出一个奇数，并同</a:t>
            </a:r>
            <a:r>
              <a:rPr lang="en-US" altLang="zh-CN" sz="2400" b="1" dirty="0" err="1"/>
              <a:t>countodd</a:t>
            </a:r>
            <a:r>
              <a:rPr lang="en-US" altLang="zh-CN" sz="2400" b="1" dirty="0"/>
              <a:t>()</a:t>
            </a:r>
            <a:r>
              <a:rPr lang="zh-CN" altLang="en-US" sz="2400" b="1" dirty="0"/>
              <a:t>统计奇数个；</a:t>
            </a:r>
            <a:r>
              <a:rPr lang="en-US" altLang="zh-CN" sz="2400" b="1" dirty="0"/>
              <a:t>P3</a:t>
            </a:r>
            <a:r>
              <a:rPr lang="zh-CN" altLang="en-US" sz="2400" b="1" dirty="0"/>
              <a:t>每次用</a:t>
            </a:r>
            <a:r>
              <a:rPr lang="en-US" altLang="zh-CN" sz="2400" b="1" dirty="0" err="1"/>
              <a:t>geteven</a:t>
            </a:r>
            <a:r>
              <a:rPr lang="en-US" altLang="zh-CN" sz="2400" b="1" dirty="0"/>
              <a:t>()</a:t>
            </a:r>
            <a:r>
              <a:rPr lang="zh-CN" altLang="en-US" sz="2400" b="1" dirty="0"/>
              <a:t>从缓冲区中取出一个偶数并用</a:t>
            </a:r>
            <a:r>
              <a:rPr lang="en-US" altLang="zh-CN" sz="2400" b="1" dirty="0" err="1"/>
              <a:t>counteven</a:t>
            </a:r>
            <a:r>
              <a:rPr lang="en-US" altLang="zh-CN" sz="2400" b="1" dirty="0"/>
              <a:t>()</a:t>
            </a:r>
            <a:r>
              <a:rPr lang="zh-CN" altLang="en-US" sz="2400" b="1" dirty="0"/>
              <a:t>统计偶数个数。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       </a:t>
            </a:r>
            <a:r>
              <a:rPr lang="zh-CN" altLang="en-US" sz="2400" b="1" dirty="0"/>
              <a:t>请用信号量机制实现三个进程的同步与互斥活动，并说明所定义的信号量的含义（要求用伪代码描述）</a:t>
            </a:r>
          </a:p>
        </p:txBody>
      </p:sp>
    </p:spTree>
    <p:extLst>
      <p:ext uri="{BB962C8B-B14F-4D97-AF65-F5344CB8AC3E}">
        <p14:creationId xmlns:p14="http://schemas.microsoft.com/office/powerpoint/2010/main" val="4284820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2011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224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某银行提供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个服务窗口和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个供顾客等待的座椅，顾客到达银行时，若有空座位，则到取号机上取一个号，等待叫号。取号机每次仅允许一位顾客使用。当营业员空闲时，通过叫号选取一位顾客，并为其服务。顾客和营业员的活动如下：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96148B-264C-4815-A222-AB4445B1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58" y="3541904"/>
            <a:ext cx="4190476" cy="24476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014B78-024A-405E-8045-C8985FFD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405" y="3384760"/>
            <a:ext cx="3600000" cy="27619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8991CE4-689F-4ECB-8F16-BCA443C8C51B}"/>
              </a:ext>
            </a:extLst>
          </p:cNvPr>
          <p:cNvSpPr txBox="1"/>
          <p:nvPr/>
        </p:nvSpPr>
        <p:spPr>
          <a:xfrm>
            <a:off x="702013" y="6146665"/>
            <a:ext cx="8267007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请添加必要的信号量和</a:t>
            </a:r>
            <a:r>
              <a:rPr lang="en-US" altLang="zh-CN" sz="2400" b="1" dirty="0"/>
              <a:t>PV</a:t>
            </a:r>
            <a:r>
              <a:rPr lang="zh-CN" altLang="en-US" sz="2400" b="1" dirty="0"/>
              <a:t>操作，实现上述过程的同步与互斥</a:t>
            </a:r>
          </a:p>
        </p:txBody>
      </p:sp>
    </p:spTree>
    <p:extLst>
      <p:ext uri="{BB962C8B-B14F-4D97-AF65-F5344CB8AC3E}">
        <p14:creationId xmlns:p14="http://schemas.microsoft.com/office/powerpoint/2010/main" val="1866526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博物馆最多可以容纳</a:t>
            </a:r>
            <a:r>
              <a:rPr lang="en-US" altLang="zh-CN" sz="2400" b="1" dirty="0"/>
              <a:t>500</a:t>
            </a:r>
            <a:r>
              <a:rPr lang="zh-CN" altLang="en-US" sz="2400" b="1" dirty="0"/>
              <a:t>人同时参观，有一个出入口，该出入口每次仅允许一人通过。参观者的活动如下：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endParaRPr lang="en-US" altLang="zh-CN" sz="2400" b="1" dirty="0" err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2ED223-87BD-4B55-A683-0F7BAE1F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02" y="2971260"/>
            <a:ext cx="2816404" cy="36781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594F6F-42A7-4FD0-8CBB-DC4EE6D2E538}"/>
              </a:ext>
            </a:extLst>
          </p:cNvPr>
          <p:cNvSpPr txBox="1"/>
          <p:nvPr/>
        </p:nvSpPr>
        <p:spPr>
          <a:xfrm>
            <a:off x="4886763" y="3336018"/>
            <a:ext cx="6796156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请添加必要的信号量和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（或</a:t>
            </a:r>
            <a:r>
              <a:rPr lang="en-US" altLang="zh-CN" sz="2400" b="1" dirty="0"/>
              <a:t>wait(),signal()</a:t>
            </a:r>
            <a:r>
              <a:rPr lang="zh-CN" altLang="en-US" sz="2400" b="1" dirty="0"/>
              <a:t>）操作，以实现上述过程中的互斥与同步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zh-CN" altLang="en-US" sz="2400" b="1" dirty="0"/>
              <a:t>要求写出完整过程，说明信号量的含义并赋初值</a:t>
            </a:r>
          </a:p>
        </p:txBody>
      </p:sp>
    </p:spTree>
    <p:extLst>
      <p:ext uri="{BB962C8B-B14F-4D97-AF65-F5344CB8AC3E}">
        <p14:creationId xmlns:p14="http://schemas.microsoft.com/office/powerpoint/2010/main" val="524042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2014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390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系统中有多个生产者和多个消费者进程，共享一个能存放</a:t>
            </a:r>
            <a:r>
              <a:rPr lang="en-US" altLang="zh-CN" sz="2400" b="1" dirty="0"/>
              <a:t>1000</a:t>
            </a:r>
            <a:r>
              <a:rPr lang="zh-CN" altLang="en-US" sz="2400" b="1" dirty="0"/>
              <a:t>件产品的环形缓冲区（初始为空）。当缓冲未满时，生产者进程可以放入其生产的一件产品，否则等待；当缓冲未空时，消费者进程可以从缓冲区中取走一件产品，否则等待。要求一个消费者进程从缓冲区中连续取出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件产品后，其他消费者才可以取产品。</a:t>
            </a:r>
            <a:endParaRPr lang="en-US" altLang="zh-CN" sz="2400" b="1" dirty="0"/>
          </a:p>
          <a:p>
            <a:pPr algn="l">
              <a:lnSpc>
                <a:spcPct val="150000"/>
              </a:lnSpc>
            </a:pPr>
            <a:r>
              <a:rPr lang="en-US" altLang="zh-CN" sz="2400" b="1" dirty="0"/>
              <a:t>       </a:t>
            </a:r>
            <a:r>
              <a:rPr lang="zh-CN" altLang="en-US" sz="2400" b="1" dirty="0"/>
              <a:t>请使用信号量</a:t>
            </a:r>
            <a:r>
              <a:rPr lang="en-US" altLang="zh-CN" sz="2400" b="1" dirty="0"/>
              <a:t>PV</a:t>
            </a:r>
            <a:r>
              <a:rPr lang="zh-CN" altLang="en-US" sz="2400" b="1" dirty="0"/>
              <a:t>操作实现进程间的互斥与同步，要求写出完整的过程，并说明所用信号量的含义及初值。</a:t>
            </a:r>
          </a:p>
        </p:txBody>
      </p:sp>
    </p:spTree>
    <p:extLst>
      <p:ext uri="{BB962C8B-B14F-4D97-AF65-F5344CB8AC3E}">
        <p14:creationId xmlns:p14="http://schemas.microsoft.com/office/powerpoint/2010/main" val="399099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2015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有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两人通过邮箱进行辩论，每个人都从自己的邮箱中取得对方的问题，将答案和向对方提出的新问题组成一个邮件放入对方的邮箱中，假设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的信箱最多放</a:t>
            </a:r>
            <a:r>
              <a:rPr lang="en-US" altLang="zh-CN" sz="2400" b="1" dirty="0"/>
              <a:t>M</a:t>
            </a:r>
            <a:r>
              <a:rPr lang="zh-CN" altLang="en-US" sz="2400" b="1" dirty="0"/>
              <a:t>个邮件，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的信箱最多放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个邮件，初始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信箱中有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0&lt;x&lt;M</a:t>
            </a:r>
            <a:r>
              <a:rPr lang="zh-CN" altLang="en-US" sz="2400" b="1" dirty="0"/>
              <a:t>）个邮件，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信箱中有</a:t>
            </a:r>
            <a:r>
              <a:rPr lang="en-US" altLang="zh-CN" sz="2400" b="1" dirty="0"/>
              <a:t>y(0&lt;y&lt;N)</a:t>
            </a:r>
            <a:r>
              <a:rPr lang="zh-CN" altLang="en-US" sz="2400" b="1" dirty="0"/>
              <a:t>个邮件。辩论者每次取出一封邮件，邮件数减一。当信箱不空时，辩论者才能从信箱中取邮件，否则等待。当信箱不满时，辩论者才能将邮件放入信箱，否则等待。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两人的操作过程描述如下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   </a:t>
            </a:r>
            <a:r>
              <a:rPr lang="zh-CN" altLang="en-US" sz="2400" b="1" dirty="0"/>
              <a:t>请添加必要的信号量的</a:t>
            </a:r>
            <a:r>
              <a:rPr lang="en-US" altLang="zh-CN" sz="2400" b="1" dirty="0"/>
              <a:t>PV</a:t>
            </a:r>
            <a:r>
              <a:rPr lang="zh-CN" altLang="en-US" sz="2400" b="1" dirty="0"/>
              <a:t>操作，以实现上述过程中的同步。要求写出完整的过程，并说明信号量的初值和含义</a:t>
            </a:r>
          </a:p>
        </p:txBody>
      </p:sp>
    </p:spTree>
    <p:extLst>
      <p:ext uri="{BB962C8B-B14F-4D97-AF65-F5344CB8AC3E}">
        <p14:creationId xmlns:p14="http://schemas.microsoft.com/office/powerpoint/2010/main" val="1164243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2015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F08952-225C-4C0C-AE2E-AB580FA4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28" y="1671479"/>
            <a:ext cx="9057143" cy="561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883C70-94A9-42E9-8044-8CF75F884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6" b="3295"/>
          <a:stretch/>
        </p:blipFill>
        <p:spPr>
          <a:xfrm>
            <a:off x="1274979" y="2684834"/>
            <a:ext cx="4514286" cy="24176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C41F1A-0031-48FF-A164-A0247121A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736" y="2683387"/>
            <a:ext cx="4438095" cy="24190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26BA75-AC00-403F-A5E7-D1A80179E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761" y="5768627"/>
            <a:ext cx="6790476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57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F3B8FA-6FE1-4A30-A956-3418F524BAE3}"/>
              </a:ext>
            </a:extLst>
          </p:cNvPr>
          <p:cNvSpPr txBox="1"/>
          <p:nvPr/>
        </p:nvSpPr>
        <p:spPr>
          <a:xfrm>
            <a:off x="1461302" y="8684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2017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2B0CF-8C9B-4D7A-B486-01982EF25936}"/>
              </a:ext>
            </a:extLst>
          </p:cNvPr>
          <p:cNvSpPr txBox="1"/>
          <p:nvPr/>
        </p:nvSpPr>
        <p:spPr>
          <a:xfrm>
            <a:off x="702013" y="1692613"/>
            <a:ext cx="10787974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某进程有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个并发执行的线程</a:t>
            </a:r>
            <a:r>
              <a:rPr lang="en-US" altLang="zh-CN" sz="2400" b="1" dirty="0"/>
              <a:t>T1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T2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T3</a:t>
            </a:r>
            <a:r>
              <a:rPr lang="zh-CN" altLang="en-US" sz="2400" b="1" dirty="0"/>
              <a:t>，其伪代码如下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60F8C6-12B9-448A-A9A7-DF49739F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29" y="2267514"/>
            <a:ext cx="3122397" cy="44778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5D42B9-AC88-42CC-A07F-80C6DA3A2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524" y="2501680"/>
            <a:ext cx="2980952" cy="40095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C1E61C-50A3-4543-B496-E7C58078D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574" y="3263585"/>
            <a:ext cx="2695238" cy="2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916E1F-69A5-469D-9439-24A28AF00B3B}"/>
              </a:ext>
            </a:extLst>
          </p:cNvPr>
          <p:cNvSpPr txBox="1"/>
          <p:nvPr/>
        </p:nvSpPr>
        <p:spPr>
          <a:xfrm>
            <a:off x="1081740" y="1616518"/>
            <a:ext cx="5917004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化简问题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一个理发师，一个理发椅，一个凳子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809D33-840F-4076-8BB2-690BFFF173C7}"/>
              </a:ext>
            </a:extLst>
          </p:cNvPr>
          <p:cNvGrpSpPr/>
          <p:nvPr/>
        </p:nvGrpSpPr>
        <p:grpSpPr>
          <a:xfrm>
            <a:off x="4062177" y="2972485"/>
            <a:ext cx="754546" cy="913030"/>
            <a:chOff x="8519831" y="2515970"/>
            <a:chExt cx="754546" cy="91303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2BF642D-CDF2-40F2-AED9-C428FB3F675C}"/>
                </a:ext>
              </a:extLst>
            </p:cNvPr>
            <p:cNvCxnSpPr/>
            <p:nvPr/>
          </p:nvCxnSpPr>
          <p:spPr>
            <a:xfrm>
              <a:off x="8519831" y="2984739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7A9DB0F-E240-4382-8FAA-1FA7148F244D}"/>
                </a:ext>
              </a:extLst>
            </p:cNvPr>
            <p:cNvGrpSpPr/>
            <p:nvPr/>
          </p:nvGrpSpPr>
          <p:grpSpPr>
            <a:xfrm>
              <a:off x="8690072" y="2984739"/>
              <a:ext cx="414064" cy="444261"/>
              <a:chOff x="8686802" y="2984739"/>
              <a:chExt cx="414064" cy="444261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CF134E9-1C3C-4735-9954-2741D355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6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8E22657D-19B1-441F-93C7-59105982F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2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DAECA1C-F5F7-401D-BA18-DFA1BE72E59A}"/>
                </a:ext>
              </a:extLst>
            </p:cNvPr>
            <p:cNvGrpSpPr/>
            <p:nvPr/>
          </p:nvGrpSpPr>
          <p:grpSpPr>
            <a:xfrm>
              <a:off x="8809800" y="2528224"/>
              <a:ext cx="174609" cy="444261"/>
              <a:chOff x="8822740" y="2528224"/>
              <a:chExt cx="174609" cy="44426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3D358BF-C10B-4B98-843B-848DA4E6E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740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507D6B4-7D6C-4800-BDA2-9E387F02E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349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D8E955F-C0F7-4B56-B34F-BAC1361CA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900" y="2515970"/>
              <a:ext cx="350409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BC73E7-6A88-4ADC-9DBE-D54345E3BD1B}"/>
              </a:ext>
            </a:extLst>
          </p:cNvPr>
          <p:cNvGrpSpPr/>
          <p:nvPr/>
        </p:nvGrpSpPr>
        <p:grpSpPr>
          <a:xfrm>
            <a:off x="5967010" y="3251904"/>
            <a:ext cx="754546" cy="456515"/>
            <a:chOff x="9779288" y="2972485"/>
            <a:chExt cx="754546" cy="45651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A26A18C-08E2-4832-A8CF-084E1A64F8B6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A8156A-44C9-4489-9478-F34805F1E4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D24CB33-E9DA-4E23-B7CD-552299191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92D4ED12-4493-45FA-95B4-DBF08EB0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8" y="3107951"/>
            <a:ext cx="753248" cy="7444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8E13DF-D83E-456F-A65A-92AB07E0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68" y="2583149"/>
            <a:ext cx="1471260" cy="1337509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AA7AF1F4-5FCA-4C68-8226-BA25770A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662" y="2583148"/>
            <a:ext cx="1471260" cy="1337509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CD52F49F-B3C3-488F-973E-70E7E00777C0}"/>
              </a:ext>
            </a:extLst>
          </p:cNvPr>
          <p:cNvSpPr txBox="1"/>
          <p:nvPr/>
        </p:nvSpPr>
        <p:spPr>
          <a:xfrm>
            <a:off x="1081740" y="4541931"/>
            <a:ext cx="4532010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二级缓存的生产者消费者问题</a:t>
            </a:r>
          </a:p>
        </p:txBody>
      </p:sp>
    </p:spTree>
    <p:extLst>
      <p:ext uri="{BB962C8B-B14F-4D97-AF65-F5344CB8AC3E}">
        <p14:creationId xmlns:p14="http://schemas.microsoft.com/office/powerpoint/2010/main" val="3833959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E3EE8C-5ABC-4A7A-BBFE-8BA19DC35F5A}"/>
              </a:ext>
            </a:extLst>
          </p:cNvPr>
          <p:cNvSpPr txBox="1"/>
          <p:nvPr/>
        </p:nvSpPr>
        <p:spPr>
          <a:xfrm>
            <a:off x="206472" y="4152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F3E901-868D-42EB-A351-3283CB37CF69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1417060" y="615309"/>
            <a:ext cx="2688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50C3C01-CC0B-4F97-8F6A-B5AAB2D42F75}"/>
              </a:ext>
            </a:extLst>
          </p:cNvPr>
          <p:cNvSpPr txBox="1"/>
          <p:nvPr/>
        </p:nvSpPr>
        <p:spPr>
          <a:xfrm>
            <a:off x="1685924" y="353699"/>
            <a:ext cx="286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进程管理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300600D-87E4-4F00-84DC-31D43374970E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552949" y="615309"/>
            <a:ext cx="259115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4DD4C7F-028D-44D3-A883-9EE7FA7CA24E}"/>
              </a:ext>
            </a:extLst>
          </p:cNvPr>
          <p:cNvSpPr txBox="1"/>
          <p:nvPr/>
        </p:nvSpPr>
        <p:spPr>
          <a:xfrm>
            <a:off x="4812064" y="292144"/>
            <a:ext cx="256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同步和互斥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7722F1-6349-4BE6-926F-6F365182E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4" b="2205"/>
          <a:stretch/>
        </p:blipFill>
        <p:spPr>
          <a:xfrm>
            <a:off x="1067915" y="920890"/>
            <a:ext cx="9447685" cy="58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1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E3EE8C-5ABC-4A7A-BBFE-8BA19DC35F5A}"/>
              </a:ext>
            </a:extLst>
          </p:cNvPr>
          <p:cNvSpPr txBox="1"/>
          <p:nvPr/>
        </p:nvSpPr>
        <p:spPr>
          <a:xfrm>
            <a:off x="206472" y="4152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F3E901-868D-42EB-A351-3283CB37CF69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1417060" y="615309"/>
            <a:ext cx="2688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50C3C01-CC0B-4F97-8F6A-B5AAB2D42F75}"/>
              </a:ext>
            </a:extLst>
          </p:cNvPr>
          <p:cNvSpPr txBox="1"/>
          <p:nvPr/>
        </p:nvSpPr>
        <p:spPr>
          <a:xfrm>
            <a:off x="1685924" y="353699"/>
            <a:ext cx="286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进程管理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300600D-87E4-4F00-84DC-31D43374970E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552949" y="615309"/>
            <a:ext cx="259115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4DD4C7F-028D-44D3-A883-9EE7FA7CA24E}"/>
              </a:ext>
            </a:extLst>
          </p:cNvPr>
          <p:cNvSpPr txBox="1"/>
          <p:nvPr/>
        </p:nvSpPr>
        <p:spPr>
          <a:xfrm>
            <a:off x="4812064" y="292144"/>
            <a:ext cx="256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同步与互斥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947726-98E7-4334-9A1E-230A068411F5}"/>
              </a:ext>
            </a:extLst>
          </p:cNvPr>
          <p:cNvSpPr txBox="1"/>
          <p:nvPr/>
        </p:nvSpPr>
        <p:spPr>
          <a:xfrm>
            <a:off x="68370" y="1495228"/>
            <a:ext cx="12055253" cy="223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）临界区与临界资源，进程同步与互斥的区别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★ ★ ）实现进程互斥的软件方法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★ ★ ）通过信号量保证进程间的同步与互斥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★ ★ ）常见的进程同步问题</a:t>
            </a:r>
          </a:p>
        </p:txBody>
      </p:sp>
    </p:spTree>
    <p:extLst>
      <p:ext uri="{BB962C8B-B14F-4D97-AF65-F5344CB8AC3E}">
        <p14:creationId xmlns:p14="http://schemas.microsoft.com/office/powerpoint/2010/main" val="1787263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2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C5380D-E1A7-496D-BBC1-8A957ABCBD2E}"/>
              </a:ext>
            </a:extLst>
          </p:cNvPr>
          <p:cNvSpPr txBox="1"/>
          <p:nvPr/>
        </p:nvSpPr>
        <p:spPr>
          <a:xfrm>
            <a:off x="3997833" y="3903131"/>
            <a:ext cx="4174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下课！再见</a:t>
            </a:r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34CA9B-D323-4A13-9DC9-DE0A0A45FE0D}"/>
              </a:ext>
            </a:extLst>
          </p:cNvPr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2019NIIT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85346D-066F-453D-9869-9C4F801EC0A5}"/>
              </a:ext>
            </a:extLst>
          </p:cNvPr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BE7B67-16AE-4630-8411-EC684F59447E}"/>
              </a:ext>
            </a:extLst>
          </p:cNvPr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D91CA9E-663B-416C-9CF6-9DC405BFD3AE}"/>
              </a:ext>
            </a:extLst>
          </p:cNvPr>
          <p:cNvSpPr txBox="1"/>
          <p:nvPr/>
        </p:nvSpPr>
        <p:spPr>
          <a:xfrm>
            <a:off x="4650732" y="5021933"/>
            <a:ext cx="292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死锁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D52F49F-B3C3-488F-973E-70E7E00777C0}"/>
              </a:ext>
            </a:extLst>
          </p:cNvPr>
          <p:cNvSpPr txBox="1"/>
          <p:nvPr/>
        </p:nvSpPr>
        <p:spPr>
          <a:xfrm>
            <a:off x="869808" y="1601613"/>
            <a:ext cx="4532010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二级缓存的生产者消费者问题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050054-5FC1-424E-892F-FF9F84E87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85" y="2656518"/>
            <a:ext cx="5645391" cy="13630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2E0345-02F3-41C5-BBBC-E9D887F2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41" y="4172282"/>
            <a:ext cx="4076477" cy="26248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C5D352-04F5-47BB-A5B9-52D663CD0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927" y="1394383"/>
            <a:ext cx="4076477" cy="52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5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916E1F-69A5-469D-9439-24A28AF00B3B}"/>
              </a:ext>
            </a:extLst>
          </p:cNvPr>
          <p:cNvSpPr txBox="1"/>
          <p:nvPr/>
        </p:nvSpPr>
        <p:spPr>
          <a:xfrm>
            <a:off x="1081740" y="1616518"/>
            <a:ext cx="5917004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问题升级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一个理发师，一个理发椅，</a:t>
            </a:r>
            <a:r>
              <a:rPr lang="en-US" altLang="zh-CN" sz="2400" b="1" dirty="0"/>
              <a:t>k</a:t>
            </a:r>
            <a:r>
              <a:rPr lang="zh-CN" altLang="en-US" sz="2400" b="1" dirty="0"/>
              <a:t>个凳子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809D33-840F-4076-8BB2-690BFFF173C7}"/>
              </a:ext>
            </a:extLst>
          </p:cNvPr>
          <p:cNvGrpSpPr/>
          <p:nvPr/>
        </p:nvGrpSpPr>
        <p:grpSpPr>
          <a:xfrm>
            <a:off x="4014449" y="3885515"/>
            <a:ext cx="754546" cy="913030"/>
            <a:chOff x="8519831" y="2515970"/>
            <a:chExt cx="754546" cy="91303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2BF642D-CDF2-40F2-AED9-C428FB3F675C}"/>
                </a:ext>
              </a:extLst>
            </p:cNvPr>
            <p:cNvCxnSpPr/>
            <p:nvPr/>
          </p:nvCxnSpPr>
          <p:spPr>
            <a:xfrm>
              <a:off x="8519831" y="2984739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7A9DB0F-E240-4382-8FAA-1FA7148F244D}"/>
                </a:ext>
              </a:extLst>
            </p:cNvPr>
            <p:cNvGrpSpPr/>
            <p:nvPr/>
          </p:nvGrpSpPr>
          <p:grpSpPr>
            <a:xfrm>
              <a:off x="8690072" y="2984739"/>
              <a:ext cx="414064" cy="444261"/>
              <a:chOff x="8686802" y="2984739"/>
              <a:chExt cx="414064" cy="444261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7CF134E9-1C3C-4735-9954-2741D3557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0866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8E22657D-19B1-441F-93C7-59105982F1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2" y="2984739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DAECA1C-F5F7-401D-BA18-DFA1BE72E59A}"/>
                </a:ext>
              </a:extLst>
            </p:cNvPr>
            <p:cNvGrpSpPr/>
            <p:nvPr/>
          </p:nvGrpSpPr>
          <p:grpSpPr>
            <a:xfrm>
              <a:off x="8809800" y="2528224"/>
              <a:ext cx="174609" cy="444261"/>
              <a:chOff x="8822740" y="2528224"/>
              <a:chExt cx="174609" cy="444261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13D358BF-C10B-4B98-843B-848DA4E6E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2740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507D6B4-7D6C-4800-BDA2-9E387F02E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349" y="2528224"/>
                <a:ext cx="0" cy="444261"/>
              </a:xfrm>
              <a:prstGeom prst="line">
                <a:avLst/>
              </a:prstGeom>
              <a:ln w="76200"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D8E955F-C0F7-4B56-B34F-BAC1361CA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900" y="2515970"/>
              <a:ext cx="350409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BC73E7-6A88-4ADC-9DBE-D54345E3BD1B}"/>
              </a:ext>
            </a:extLst>
          </p:cNvPr>
          <p:cNvGrpSpPr/>
          <p:nvPr/>
        </p:nvGrpSpPr>
        <p:grpSpPr>
          <a:xfrm>
            <a:off x="5967010" y="3251904"/>
            <a:ext cx="754546" cy="456515"/>
            <a:chOff x="9779288" y="2972485"/>
            <a:chExt cx="754546" cy="456515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A26A18C-08E2-4832-A8CF-084E1A64F8B6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FA8156A-44C9-4489-9478-F34805F1E4E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5D24CB33-E9DA-4E23-B7CD-552299191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92D4ED12-4493-45FA-95B4-DBF08EB0A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10" y="4020981"/>
            <a:ext cx="753248" cy="7444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18E13DF-D83E-456F-A65A-92AB07E0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066" y="3673276"/>
            <a:ext cx="1471260" cy="1337509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AA7AF1F4-5FCA-4C68-8226-BA25770A1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60" y="3673275"/>
            <a:ext cx="1471260" cy="1337509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CA8962BF-B360-465C-B9ED-7A2654C6ACFD}"/>
              </a:ext>
            </a:extLst>
          </p:cNvPr>
          <p:cNvGrpSpPr/>
          <p:nvPr/>
        </p:nvGrpSpPr>
        <p:grpSpPr>
          <a:xfrm>
            <a:off x="5957246" y="4132564"/>
            <a:ext cx="754546" cy="456515"/>
            <a:chOff x="9779288" y="2972485"/>
            <a:chExt cx="754546" cy="456515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BD69E69-4315-4DA5-986C-25C812281AD0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9D1BF2D-899F-47AD-A18B-5AC0736FC2D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F368CAF3-6B19-4FC8-9AA5-D7176362C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082EB51-7733-4C9B-99DC-6BDE1C514ED7}"/>
              </a:ext>
            </a:extLst>
          </p:cNvPr>
          <p:cNvGrpSpPr/>
          <p:nvPr/>
        </p:nvGrpSpPr>
        <p:grpSpPr>
          <a:xfrm>
            <a:off x="5967010" y="5013224"/>
            <a:ext cx="754546" cy="456515"/>
            <a:chOff x="9779288" y="2972485"/>
            <a:chExt cx="754546" cy="45651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503E781-7906-4AF8-BC03-2F17371B2985}"/>
                </a:ext>
              </a:extLst>
            </p:cNvPr>
            <p:cNvCxnSpPr/>
            <p:nvPr/>
          </p:nvCxnSpPr>
          <p:spPr>
            <a:xfrm>
              <a:off x="9779288" y="2972485"/>
              <a:ext cx="754546" cy="0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8D49244A-4F51-446E-9371-22340DA1EA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323" y="2972485"/>
              <a:ext cx="87243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1BE9F30D-5588-4358-B55C-127221A201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9992" y="2972485"/>
              <a:ext cx="86267" cy="456515"/>
            </a:xfrm>
            <a:prstGeom prst="line">
              <a:avLst/>
            </a:prstGeom>
            <a:ln w="76200"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21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理发师问题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407083"/>
            <a:chOff x="1078544" y="1577390"/>
            <a:chExt cx="10482150" cy="140708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关系分析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87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理发师和顾客，同步关系（交替关系）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顾客和顾客，互斥关系（没进门的抢凳子，有凳子的抢椅子）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078544" y="3095982"/>
            <a:ext cx="10482150" cy="3505671"/>
            <a:chOff x="1078544" y="1577390"/>
            <a:chExt cx="10482150" cy="3505671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821332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整理思路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2953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两个进程，理发师和顾客。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顾客进店之前，要看是否还有空的凳子可以等待，如果有的话则可以进来等待，没有则离开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等待的顾客，需要看是否有理发椅，如果有的话则释放凳子获取理发椅，并呼唤理发师为之理发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顾客理发完毕，则释放理发椅，离开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理发师等待，顾客呼唤，如果空闲则，去给顾客理发，理发完毕则释放空闲信号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34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rtlCol="0" anchor="ctr"/>
      <a:lstStyle>
        <a:defPPr algn="ctr">
          <a:defRPr sz="1600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a:style>
    </a:spDef>
    <a:lnDef>
      <a:spPr>
        <a:ln w="38100"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36210</TotalTime>
  <Words>4247</Words>
  <Application>Microsoft Office PowerPoint</Application>
  <PresentationFormat>宽屏</PresentationFormat>
  <Paragraphs>751</Paragraphs>
  <Slides>62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Courier New</vt:lpstr>
      <vt:lpstr>等线</vt:lpstr>
      <vt:lpstr>微软雅黑</vt:lpstr>
      <vt:lpstr>Monotype Sorts</vt:lpstr>
      <vt:lpstr>Segoe UI Light</vt:lpstr>
      <vt:lpstr>Arial</vt:lpstr>
      <vt:lpstr>Century Gothic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志超</cp:lastModifiedBy>
  <cp:revision>861</cp:revision>
  <dcterms:created xsi:type="dcterms:W3CDTF">2015-08-18T02:51:41Z</dcterms:created>
  <dcterms:modified xsi:type="dcterms:W3CDTF">2021-11-22T10:27:26Z</dcterms:modified>
  <cp:category/>
</cp:coreProperties>
</file>